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6" r:id="rId5"/>
    <p:sldId id="269" r:id="rId6"/>
    <p:sldId id="257" r:id="rId7"/>
    <p:sldId id="268" r:id="rId8"/>
    <p:sldId id="271" r:id="rId9"/>
    <p:sldId id="270" r:id="rId10"/>
    <p:sldId id="274" r:id="rId11"/>
    <p:sldId id="275" r:id="rId12"/>
    <p:sldId id="277" r:id="rId13"/>
    <p:sldId id="276" r:id="rId14"/>
    <p:sldId id="272" r:id="rId15"/>
    <p:sldId id="278" r:id="rId16"/>
    <p:sldId id="279" r:id="rId17"/>
    <p:sldId id="28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79671" autoAdjust="0"/>
  </p:normalViewPr>
  <p:slideViewPr>
    <p:cSldViewPr snapToGrid="0">
      <p:cViewPr>
        <p:scale>
          <a:sx n="75" d="100"/>
          <a:sy n="75" d="100"/>
        </p:scale>
        <p:origin x="1776" y="41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t>Understand the relationship of different CUSTOMER features</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t>Investigate how this features can help to CONVERSION RATE</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t>Gaining insight in how LIKELI A CUSTOMER IS TO BECOME A LOAN CUSTOMER CREATING A MARKETING CAMPAIGN</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custLinFactNeighborX="0"/>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73F5AD-4E63-4624-8342-CD8DF5595E9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A8C652-5824-4CD7-9E4A-EBFB2EC534CD}">
      <dgm:prSet/>
      <dgm:spPr/>
      <dgm:t>
        <a:bodyPr/>
        <a:lstStyle/>
        <a:p>
          <a:r>
            <a:rPr lang="en-US"/>
            <a:t>Frame the Problem</a:t>
          </a:r>
        </a:p>
      </dgm:t>
    </dgm:pt>
    <dgm:pt modelId="{607AD805-F71D-42C4-BE59-CE5E38D3C299}" type="parTrans" cxnId="{BF765996-40AB-4A46-B5C7-6CCA457F2D89}">
      <dgm:prSet/>
      <dgm:spPr/>
      <dgm:t>
        <a:bodyPr/>
        <a:lstStyle/>
        <a:p>
          <a:endParaRPr lang="en-US"/>
        </a:p>
      </dgm:t>
    </dgm:pt>
    <dgm:pt modelId="{5156BE5D-8D78-4BEE-848A-D9EFCE73DC30}" type="sibTrans" cxnId="{BF765996-40AB-4A46-B5C7-6CCA457F2D89}">
      <dgm:prSet/>
      <dgm:spPr/>
      <dgm:t>
        <a:bodyPr/>
        <a:lstStyle/>
        <a:p>
          <a:endParaRPr lang="en-US"/>
        </a:p>
      </dgm:t>
    </dgm:pt>
    <dgm:pt modelId="{F5CE1319-2AF8-4819-83F7-C58A836CD9B6}">
      <dgm:prSet/>
      <dgm:spPr/>
      <dgm:t>
        <a:bodyPr/>
        <a:lstStyle/>
        <a:p>
          <a:r>
            <a:rPr lang="en-US"/>
            <a:t>Collect Raw Data</a:t>
          </a:r>
        </a:p>
      </dgm:t>
    </dgm:pt>
    <dgm:pt modelId="{8371B79A-C06E-4382-813B-095FC18B025C}" type="parTrans" cxnId="{D02D69BC-AE11-40D1-B829-91AFFEFAA4D2}">
      <dgm:prSet/>
      <dgm:spPr/>
      <dgm:t>
        <a:bodyPr/>
        <a:lstStyle/>
        <a:p>
          <a:endParaRPr lang="en-US"/>
        </a:p>
      </dgm:t>
    </dgm:pt>
    <dgm:pt modelId="{381801A9-79BD-46AE-ADBC-A066C5F3BA67}" type="sibTrans" cxnId="{D02D69BC-AE11-40D1-B829-91AFFEFAA4D2}">
      <dgm:prSet/>
      <dgm:spPr/>
      <dgm:t>
        <a:bodyPr/>
        <a:lstStyle/>
        <a:p>
          <a:endParaRPr lang="en-US"/>
        </a:p>
      </dgm:t>
    </dgm:pt>
    <dgm:pt modelId="{FACE7C12-6E93-4F65-928B-87AE8AB0FCC8}">
      <dgm:prSet/>
      <dgm:spPr/>
      <dgm:t>
        <a:bodyPr/>
        <a:lstStyle/>
        <a:p>
          <a:r>
            <a:rPr lang="en-US"/>
            <a:t>Process the Data</a:t>
          </a:r>
        </a:p>
      </dgm:t>
    </dgm:pt>
    <dgm:pt modelId="{D6F7E7EE-2BA4-46E7-841C-E17DFCBDD006}" type="parTrans" cxnId="{7B14A674-F349-4D97-B54C-4B12BE5D65BD}">
      <dgm:prSet/>
      <dgm:spPr/>
      <dgm:t>
        <a:bodyPr/>
        <a:lstStyle/>
        <a:p>
          <a:endParaRPr lang="en-US"/>
        </a:p>
      </dgm:t>
    </dgm:pt>
    <dgm:pt modelId="{0F42EACC-A3DC-4837-9451-ABD3F29669D8}" type="sibTrans" cxnId="{7B14A674-F349-4D97-B54C-4B12BE5D65BD}">
      <dgm:prSet/>
      <dgm:spPr/>
      <dgm:t>
        <a:bodyPr/>
        <a:lstStyle/>
        <a:p>
          <a:endParaRPr lang="en-US"/>
        </a:p>
      </dgm:t>
    </dgm:pt>
    <dgm:pt modelId="{840F8BB5-9329-44F6-BE43-A5F2B9CAEC85}">
      <dgm:prSet/>
      <dgm:spPr/>
      <dgm:t>
        <a:bodyPr/>
        <a:lstStyle/>
        <a:p>
          <a:r>
            <a:rPr lang="en-US" dirty="0"/>
            <a:t>Explore the Data/ Perform In-Depth Analysis</a:t>
          </a:r>
        </a:p>
      </dgm:t>
    </dgm:pt>
    <dgm:pt modelId="{DA7474D1-70A6-4B14-9B4B-FAC795BF5E54}" type="parTrans" cxnId="{08DF5799-D4BE-4B82-B7BF-EC306F4DE7C0}">
      <dgm:prSet/>
      <dgm:spPr/>
      <dgm:t>
        <a:bodyPr/>
        <a:lstStyle/>
        <a:p>
          <a:endParaRPr lang="en-US"/>
        </a:p>
      </dgm:t>
    </dgm:pt>
    <dgm:pt modelId="{20F49447-4813-49C7-84FF-47D32F5CAA01}" type="sibTrans" cxnId="{08DF5799-D4BE-4B82-B7BF-EC306F4DE7C0}">
      <dgm:prSet/>
      <dgm:spPr/>
      <dgm:t>
        <a:bodyPr/>
        <a:lstStyle/>
        <a:p>
          <a:endParaRPr lang="en-US"/>
        </a:p>
      </dgm:t>
    </dgm:pt>
    <dgm:pt modelId="{9DAE53F4-E6B9-4E76-8528-E0A6EA0FB5D0}">
      <dgm:prSet/>
      <dgm:spPr/>
      <dgm:t>
        <a:bodyPr/>
        <a:lstStyle/>
        <a:p>
          <a:r>
            <a:rPr lang="en-US" dirty="0"/>
            <a:t>Train</a:t>
          </a:r>
          <a:r>
            <a:rPr lang="en-US" baseline="0" dirty="0"/>
            <a:t> and Evaluate Models</a:t>
          </a:r>
          <a:endParaRPr lang="en-US" dirty="0"/>
        </a:p>
      </dgm:t>
    </dgm:pt>
    <dgm:pt modelId="{98BEAC50-42E6-4E3A-8B76-3F2E52283458}" type="parTrans" cxnId="{565940D3-75FD-41A8-922B-F3F976B7427A}">
      <dgm:prSet/>
      <dgm:spPr/>
      <dgm:t>
        <a:bodyPr/>
        <a:lstStyle/>
        <a:p>
          <a:endParaRPr lang="en-US"/>
        </a:p>
      </dgm:t>
    </dgm:pt>
    <dgm:pt modelId="{EA789668-81DC-49AD-BFB6-3ED649E01D8C}" type="sibTrans" cxnId="{565940D3-75FD-41A8-922B-F3F976B7427A}">
      <dgm:prSet/>
      <dgm:spPr/>
      <dgm:t>
        <a:bodyPr/>
        <a:lstStyle/>
        <a:p>
          <a:endParaRPr lang="en-US"/>
        </a:p>
      </dgm:t>
    </dgm:pt>
    <dgm:pt modelId="{41186813-D97B-4FE1-877E-64CFEC040F41}">
      <dgm:prSet/>
      <dgm:spPr/>
      <dgm:t>
        <a:bodyPr/>
        <a:lstStyle/>
        <a:p>
          <a:r>
            <a:rPr lang="en-US" dirty="0"/>
            <a:t>Communicate results </a:t>
          </a:r>
        </a:p>
      </dgm:t>
    </dgm:pt>
    <dgm:pt modelId="{263D6404-BE14-44E1-ADDD-845D48064B9E}" type="parTrans" cxnId="{6A32A6C9-BE72-4689-A937-A86D94F1ADF8}">
      <dgm:prSet/>
      <dgm:spPr/>
      <dgm:t>
        <a:bodyPr/>
        <a:lstStyle/>
        <a:p>
          <a:endParaRPr lang="en-US"/>
        </a:p>
      </dgm:t>
    </dgm:pt>
    <dgm:pt modelId="{64A16C0D-E9BB-4420-867B-5E7F7B70CA01}" type="sibTrans" cxnId="{6A32A6C9-BE72-4689-A937-A86D94F1ADF8}">
      <dgm:prSet/>
      <dgm:spPr/>
      <dgm:t>
        <a:bodyPr/>
        <a:lstStyle/>
        <a:p>
          <a:endParaRPr lang="en-US"/>
        </a:p>
      </dgm:t>
    </dgm:pt>
    <dgm:pt modelId="{2AB3AB41-5947-4DCC-AD2E-0B51A18D6A82}" type="pres">
      <dgm:prSet presAssocID="{BE73F5AD-4E63-4624-8342-CD8DF5595E9A}" presName="root" presStyleCnt="0">
        <dgm:presLayoutVars>
          <dgm:dir/>
          <dgm:resizeHandles val="exact"/>
        </dgm:presLayoutVars>
      </dgm:prSet>
      <dgm:spPr/>
    </dgm:pt>
    <dgm:pt modelId="{F3B21A19-CB1A-42EB-9729-3728813E29AE}" type="pres">
      <dgm:prSet presAssocID="{D4A8C652-5824-4CD7-9E4A-EBFB2EC534CD}" presName="compNode" presStyleCnt="0"/>
      <dgm:spPr/>
    </dgm:pt>
    <dgm:pt modelId="{E3A44A6E-52AC-459D-92DC-071D05C043F1}" type="pres">
      <dgm:prSet presAssocID="{D4A8C652-5824-4CD7-9E4A-EBFB2EC534C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yboard"/>
        </a:ext>
      </dgm:extLst>
    </dgm:pt>
    <dgm:pt modelId="{F36B8C55-BF13-454A-B518-17533C90A09D}" type="pres">
      <dgm:prSet presAssocID="{D4A8C652-5824-4CD7-9E4A-EBFB2EC534CD}" presName="spaceRect" presStyleCnt="0"/>
      <dgm:spPr/>
    </dgm:pt>
    <dgm:pt modelId="{2E7B659A-62D9-47B7-8A99-641F7740DB6F}" type="pres">
      <dgm:prSet presAssocID="{D4A8C652-5824-4CD7-9E4A-EBFB2EC534CD}" presName="textRect" presStyleLbl="revTx" presStyleIdx="0" presStyleCnt="6">
        <dgm:presLayoutVars>
          <dgm:chMax val="1"/>
          <dgm:chPref val="1"/>
        </dgm:presLayoutVars>
      </dgm:prSet>
      <dgm:spPr/>
    </dgm:pt>
    <dgm:pt modelId="{625DDC6F-F77D-41B3-AC5F-3EF5FCDF03A6}" type="pres">
      <dgm:prSet presAssocID="{5156BE5D-8D78-4BEE-848A-D9EFCE73DC30}" presName="sibTrans" presStyleCnt="0"/>
      <dgm:spPr/>
    </dgm:pt>
    <dgm:pt modelId="{35D1F339-3C0E-4FD6-A197-885A46A8D7AC}" type="pres">
      <dgm:prSet presAssocID="{F5CE1319-2AF8-4819-83F7-C58A836CD9B6}" presName="compNode" presStyleCnt="0"/>
      <dgm:spPr/>
    </dgm:pt>
    <dgm:pt modelId="{002AC245-4933-49BE-B376-49986A43D563}" type="pres">
      <dgm:prSet presAssocID="{F5CE1319-2AF8-4819-83F7-C58A836CD9B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nufacturing"/>
        </a:ext>
      </dgm:extLst>
    </dgm:pt>
    <dgm:pt modelId="{37F211FE-EFA1-4C6A-BD22-61B7E24713DC}" type="pres">
      <dgm:prSet presAssocID="{F5CE1319-2AF8-4819-83F7-C58A836CD9B6}" presName="spaceRect" presStyleCnt="0"/>
      <dgm:spPr/>
    </dgm:pt>
    <dgm:pt modelId="{B6E172F0-8CD5-4E10-963A-742D9FA5C98F}" type="pres">
      <dgm:prSet presAssocID="{F5CE1319-2AF8-4819-83F7-C58A836CD9B6}" presName="textRect" presStyleLbl="revTx" presStyleIdx="1" presStyleCnt="6">
        <dgm:presLayoutVars>
          <dgm:chMax val="1"/>
          <dgm:chPref val="1"/>
        </dgm:presLayoutVars>
      </dgm:prSet>
      <dgm:spPr/>
    </dgm:pt>
    <dgm:pt modelId="{11CE1D1F-2191-49E4-B17D-9AB894B5B223}" type="pres">
      <dgm:prSet presAssocID="{381801A9-79BD-46AE-ADBC-A066C5F3BA67}" presName="sibTrans" presStyleCnt="0"/>
      <dgm:spPr/>
    </dgm:pt>
    <dgm:pt modelId="{F29B757C-2014-4A64-877B-32CF0AD85518}" type="pres">
      <dgm:prSet presAssocID="{FACE7C12-6E93-4F65-928B-87AE8AB0FCC8}" presName="compNode" presStyleCnt="0"/>
      <dgm:spPr/>
    </dgm:pt>
    <dgm:pt modelId="{26C67D02-A7CC-47A4-9527-C5ACA1389298}" type="pres">
      <dgm:prSet presAssocID="{FACE7C12-6E93-4F65-928B-87AE8AB0FCC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
        </a:ext>
      </dgm:extLst>
    </dgm:pt>
    <dgm:pt modelId="{1B76BA9C-6BEC-4F9B-BA8E-02DF6655FE13}" type="pres">
      <dgm:prSet presAssocID="{FACE7C12-6E93-4F65-928B-87AE8AB0FCC8}" presName="spaceRect" presStyleCnt="0"/>
      <dgm:spPr/>
    </dgm:pt>
    <dgm:pt modelId="{629372F3-B225-4FF1-B4E4-447EF3BA46CC}" type="pres">
      <dgm:prSet presAssocID="{FACE7C12-6E93-4F65-928B-87AE8AB0FCC8}" presName="textRect" presStyleLbl="revTx" presStyleIdx="2" presStyleCnt="6">
        <dgm:presLayoutVars>
          <dgm:chMax val="1"/>
          <dgm:chPref val="1"/>
        </dgm:presLayoutVars>
      </dgm:prSet>
      <dgm:spPr/>
    </dgm:pt>
    <dgm:pt modelId="{DDDD73D4-7CA6-4240-9A4C-98D3C4B8DC30}" type="pres">
      <dgm:prSet presAssocID="{0F42EACC-A3DC-4837-9451-ABD3F29669D8}" presName="sibTrans" presStyleCnt="0"/>
      <dgm:spPr/>
    </dgm:pt>
    <dgm:pt modelId="{47AD65C6-7ED0-479B-9095-EC1BF17C10A4}" type="pres">
      <dgm:prSet presAssocID="{840F8BB5-9329-44F6-BE43-A5F2B9CAEC85}" presName="compNode" presStyleCnt="0"/>
      <dgm:spPr/>
    </dgm:pt>
    <dgm:pt modelId="{30BA6FB4-D7E9-4407-A25E-C80014F85B0E}" type="pres">
      <dgm:prSet presAssocID="{840F8BB5-9329-44F6-BE43-A5F2B9CAEC8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A98D845-0385-4D71-BB96-107FBE1853FC}" type="pres">
      <dgm:prSet presAssocID="{840F8BB5-9329-44F6-BE43-A5F2B9CAEC85}" presName="spaceRect" presStyleCnt="0"/>
      <dgm:spPr/>
    </dgm:pt>
    <dgm:pt modelId="{A7869478-E5B3-458B-B90C-D04F66B75317}" type="pres">
      <dgm:prSet presAssocID="{840F8BB5-9329-44F6-BE43-A5F2B9CAEC85}" presName="textRect" presStyleLbl="revTx" presStyleIdx="3" presStyleCnt="6">
        <dgm:presLayoutVars>
          <dgm:chMax val="1"/>
          <dgm:chPref val="1"/>
        </dgm:presLayoutVars>
      </dgm:prSet>
      <dgm:spPr/>
    </dgm:pt>
    <dgm:pt modelId="{08E790DE-44F1-4DA4-972D-0477E6B84BA2}" type="pres">
      <dgm:prSet presAssocID="{20F49447-4813-49C7-84FF-47D32F5CAA01}" presName="sibTrans" presStyleCnt="0"/>
      <dgm:spPr/>
    </dgm:pt>
    <dgm:pt modelId="{08C57D6F-EEAC-488C-AAA3-6AD9AB6A1E5C}" type="pres">
      <dgm:prSet presAssocID="{9DAE53F4-E6B9-4E76-8528-E0A6EA0FB5D0}" presName="compNode" presStyleCnt="0"/>
      <dgm:spPr/>
    </dgm:pt>
    <dgm:pt modelId="{404AF866-05C7-4B82-B78D-EEAA2DF36230}" type="pres">
      <dgm:prSet presAssocID="{9DAE53F4-E6B9-4E76-8528-E0A6EA0FB5D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D8EE4D28-C637-42B8-B458-A1C489C9AA8F}" type="pres">
      <dgm:prSet presAssocID="{9DAE53F4-E6B9-4E76-8528-E0A6EA0FB5D0}" presName="spaceRect" presStyleCnt="0"/>
      <dgm:spPr/>
    </dgm:pt>
    <dgm:pt modelId="{8FC03C5E-D12E-492A-8A00-308C8E774FE1}" type="pres">
      <dgm:prSet presAssocID="{9DAE53F4-E6B9-4E76-8528-E0A6EA0FB5D0}" presName="textRect" presStyleLbl="revTx" presStyleIdx="4" presStyleCnt="6">
        <dgm:presLayoutVars>
          <dgm:chMax val="1"/>
          <dgm:chPref val="1"/>
        </dgm:presLayoutVars>
      </dgm:prSet>
      <dgm:spPr/>
    </dgm:pt>
    <dgm:pt modelId="{87E864F1-2B5A-440A-9B0D-DD188B88438F}" type="pres">
      <dgm:prSet presAssocID="{EA789668-81DC-49AD-BFB6-3ED649E01D8C}" presName="sibTrans" presStyleCnt="0"/>
      <dgm:spPr/>
    </dgm:pt>
    <dgm:pt modelId="{A5882D7F-AAA5-467A-B994-5E67412D5E63}" type="pres">
      <dgm:prSet presAssocID="{41186813-D97B-4FE1-877E-64CFEC040F41}" presName="compNode" presStyleCnt="0"/>
      <dgm:spPr/>
    </dgm:pt>
    <dgm:pt modelId="{7AED94C0-FF04-4B39-9C6F-80CE7817DF9A}" type="pres">
      <dgm:prSet presAssocID="{41186813-D97B-4FE1-877E-64CFEC040F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agnostic"/>
        </a:ext>
      </dgm:extLst>
    </dgm:pt>
    <dgm:pt modelId="{CD4B5F33-ADE2-46F0-80EF-CF3D6D3A74D5}" type="pres">
      <dgm:prSet presAssocID="{41186813-D97B-4FE1-877E-64CFEC040F41}" presName="spaceRect" presStyleCnt="0"/>
      <dgm:spPr/>
    </dgm:pt>
    <dgm:pt modelId="{3EF6AF4E-8C1D-4D6C-82EE-FBCEBD45709B}" type="pres">
      <dgm:prSet presAssocID="{41186813-D97B-4FE1-877E-64CFEC040F41}" presName="textRect" presStyleLbl="revTx" presStyleIdx="5" presStyleCnt="6">
        <dgm:presLayoutVars>
          <dgm:chMax val="1"/>
          <dgm:chPref val="1"/>
        </dgm:presLayoutVars>
      </dgm:prSet>
      <dgm:spPr/>
    </dgm:pt>
  </dgm:ptLst>
  <dgm:cxnLst>
    <dgm:cxn modelId="{ED122703-38EA-4F6D-B99F-98A0E8B43E8D}" type="presOf" srcId="{D4A8C652-5824-4CD7-9E4A-EBFB2EC534CD}" destId="{2E7B659A-62D9-47B7-8A99-641F7740DB6F}" srcOrd="0" destOrd="0" presId="urn:microsoft.com/office/officeart/2018/2/layout/IconLabelList"/>
    <dgm:cxn modelId="{E6223027-FBF8-41E1-9E68-21DEAA6673DA}" type="presOf" srcId="{9DAE53F4-E6B9-4E76-8528-E0A6EA0FB5D0}" destId="{8FC03C5E-D12E-492A-8A00-308C8E774FE1}" srcOrd="0" destOrd="0" presId="urn:microsoft.com/office/officeart/2018/2/layout/IconLabelList"/>
    <dgm:cxn modelId="{82D6EF40-04CA-4721-950B-41F0B1F5D043}" type="presOf" srcId="{41186813-D97B-4FE1-877E-64CFEC040F41}" destId="{3EF6AF4E-8C1D-4D6C-82EE-FBCEBD45709B}" srcOrd="0" destOrd="0" presId="urn:microsoft.com/office/officeart/2018/2/layout/IconLabelList"/>
    <dgm:cxn modelId="{0098A469-B1B0-4D7D-B4BF-58033B9FCF6C}" type="presOf" srcId="{F5CE1319-2AF8-4819-83F7-C58A836CD9B6}" destId="{B6E172F0-8CD5-4E10-963A-742D9FA5C98F}" srcOrd="0" destOrd="0" presId="urn:microsoft.com/office/officeart/2018/2/layout/IconLabelList"/>
    <dgm:cxn modelId="{7B14A674-F349-4D97-B54C-4B12BE5D65BD}" srcId="{BE73F5AD-4E63-4624-8342-CD8DF5595E9A}" destId="{FACE7C12-6E93-4F65-928B-87AE8AB0FCC8}" srcOrd="2" destOrd="0" parTransId="{D6F7E7EE-2BA4-46E7-841C-E17DFCBDD006}" sibTransId="{0F42EACC-A3DC-4837-9451-ABD3F29669D8}"/>
    <dgm:cxn modelId="{BF765996-40AB-4A46-B5C7-6CCA457F2D89}" srcId="{BE73F5AD-4E63-4624-8342-CD8DF5595E9A}" destId="{D4A8C652-5824-4CD7-9E4A-EBFB2EC534CD}" srcOrd="0" destOrd="0" parTransId="{607AD805-F71D-42C4-BE59-CE5E38D3C299}" sibTransId="{5156BE5D-8D78-4BEE-848A-D9EFCE73DC30}"/>
    <dgm:cxn modelId="{08DF5799-D4BE-4B82-B7BF-EC306F4DE7C0}" srcId="{BE73F5AD-4E63-4624-8342-CD8DF5595E9A}" destId="{840F8BB5-9329-44F6-BE43-A5F2B9CAEC85}" srcOrd="3" destOrd="0" parTransId="{DA7474D1-70A6-4B14-9B4B-FAC795BF5E54}" sibTransId="{20F49447-4813-49C7-84FF-47D32F5CAA01}"/>
    <dgm:cxn modelId="{D02D69BC-AE11-40D1-B829-91AFFEFAA4D2}" srcId="{BE73F5AD-4E63-4624-8342-CD8DF5595E9A}" destId="{F5CE1319-2AF8-4819-83F7-C58A836CD9B6}" srcOrd="1" destOrd="0" parTransId="{8371B79A-C06E-4382-813B-095FC18B025C}" sibTransId="{381801A9-79BD-46AE-ADBC-A066C5F3BA67}"/>
    <dgm:cxn modelId="{DC2A1CC0-02AE-4A05-A968-BAE3138B6939}" type="presOf" srcId="{FACE7C12-6E93-4F65-928B-87AE8AB0FCC8}" destId="{629372F3-B225-4FF1-B4E4-447EF3BA46CC}" srcOrd="0" destOrd="0" presId="urn:microsoft.com/office/officeart/2018/2/layout/IconLabelList"/>
    <dgm:cxn modelId="{6A32A6C9-BE72-4689-A937-A86D94F1ADF8}" srcId="{BE73F5AD-4E63-4624-8342-CD8DF5595E9A}" destId="{41186813-D97B-4FE1-877E-64CFEC040F41}" srcOrd="5" destOrd="0" parTransId="{263D6404-BE14-44E1-ADDD-845D48064B9E}" sibTransId="{64A16C0D-E9BB-4420-867B-5E7F7B70CA01}"/>
    <dgm:cxn modelId="{24481FCA-32B4-4E51-A612-B547FD0EAB3D}" type="presOf" srcId="{BE73F5AD-4E63-4624-8342-CD8DF5595E9A}" destId="{2AB3AB41-5947-4DCC-AD2E-0B51A18D6A82}" srcOrd="0" destOrd="0" presId="urn:microsoft.com/office/officeart/2018/2/layout/IconLabelList"/>
    <dgm:cxn modelId="{565940D3-75FD-41A8-922B-F3F976B7427A}" srcId="{BE73F5AD-4E63-4624-8342-CD8DF5595E9A}" destId="{9DAE53F4-E6B9-4E76-8528-E0A6EA0FB5D0}" srcOrd="4" destOrd="0" parTransId="{98BEAC50-42E6-4E3A-8B76-3F2E52283458}" sibTransId="{EA789668-81DC-49AD-BFB6-3ED649E01D8C}"/>
    <dgm:cxn modelId="{DF5ADFDE-22D6-43EC-98A0-EC7C4FC4ADB9}" type="presOf" srcId="{840F8BB5-9329-44F6-BE43-A5F2B9CAEC85}" destId="{A7869478-E5B3-458B-B90C-D04F66B75317}" srcOrd="0" destOrd="0" presId="urn:microsoft.com/office/officeart/2018/2/layout/IconLabelList"/>
    <dgm:cxn modelId="{5A082038-9AE5-4A69-B1AC-C6501B4284E4}" type="presParOf" srcId="{2AB3AB41-5947-4DCC-AD2E-0B51A18D6A82}" destId="{F3B21A19-CB1A-42EB-9729-3728813E29AE}" srcOrd="0" destOrd="0" presId="urn:microsoft.com/office/officeart/2018/2/layout/IconLabelList"/>
    <dgm:cxn modelId="{87F79FF6-EAF6-49F8-B897-A9C208B4B832}" type="presParOf" srcId="{F3B21A19-CB1A-42EB-9729-3728813E29AE}" destId="{E3A44A6E-52AC-459D-92DC-071D05C043F1}" srcOrd="0" destOrd="0" presId="urn:microsoft.com/office/officeart/2018/2/layout/IconLabelList"/>
    <dgm:cxn modelId="{7A221B30-7A44-4684-8DAC-25FAFD358841}" type="presParOf" srcId="{F3B21A19-CB1A-42EB-9729-3728813E29AE}" destId="{F36B8C55-BF13-454A-B518-17533C90A09D}" srcOrd="1" destOrd="0" presId="urn:microsoft.com/office/officeart/2018/2/layout/IconLabelList"/>
    <dgm:cxn modelId="{88400EA8-A1B2-4146-A60F-F12849AD17D8}" type="presParOf" srcId="{F3B21A19-CB1A-42EB-9729-3728813E29AE}" destId="{2E7B659A-62D9-47B7-8A99-641F7740DB6F}" srcOrd="2" destOrd="0" presId="urn:microsoft.com/office/officeart/2018/2/layout/IconLabelList"/>
    <dgm:cxn modelId="{7500C775-97F8-443C-89BC-3E50A7757BC0}" type="presParOf" srcId="{2AB3AB41-5947-4DCC-AD2E-0B51A18D6A82}" destId="{625DDC6F-F77D-41B3-AC5F-3EF5FCDF03A6}" srcOrd="1" destOrd="0" presId="urn:microsoft.com/office/officeart/2018/2/layout/IconLabelList"/>
    <dgm:cxn modelId="{9F52458C-09E2-4CBB-9BBA-55C261945DF3}" type="presParOf" srcId="{2AB3AB41-5947-4DCC-AD2E-0B51A18D6A82}" destId="{35D1F339-3C0E-4FD6-A197-885A46A8D7AC}" srcOrd="2" destOrd="0" presId="urn:microsoft.com/office/officeart/2018/2/layout/IconLabelList"/>
    <dgm:cxn modelId="{43522033-504B-4D34-8C68-DDD5A34A8FFB}" type="presParOf" srcId="{35D1F339-3C0E-4FD6-A197-885A46A8D7AC}" destId="{002AC245-4933-49BE-B376-49986A43D563}" srcOrd="0" destOrd="0" presId="urn:microsoft.com/office/officeart/2018/2/layout/IconLabelList"/>
    <dgm:cxn modelId="{7F718E7D-7D51-43EA-A549-17C4466D8E59}" type="presParOf" srcId="{35D1F339-3C0E-4FD6-A197-885A46A8D7AC}" destId="{37F211FE-EFA1-4C6A-BD22-61B7E24713DC}" srcOrd="1" destOrd="0" presId="urn:microsoft.com/office/officeart/2018/2/layout/IconLabelList"/>
    <dgm:cxn modelId="{57955E83-93FF-48F9-89A0-DC5223DC1D10}" type="presParOf" srcId="{35D1F339-3C0E-4FD6-A197-885A46A8D7AC}" destId="{B6E172F0-8CD5-4E10-963A-742D9FA5C98F}" srcOrd="2" destOrd="0" presId="urn:microsoft.com/office/officeart/2018/2/layout/IconLabelList"/>
    <dgm:cxn modelId="{E3273BB0-343A-4650-B777-99C20C12E7D8}" type="presParOf" srcId="{2AB3AB41-5947-4DCC-AD2E-0B51A18D6A82}" destId="{11CE1D1F-2191-49E4-B17D-9AB894B5B223}" srcOrd="3" destOrd="0" presId="urn:microsoft.com/office/officeart/2018/2/layout/IconLabelList"/>
    <dgm:cxn modelId="{F23D0F94-5436-450C-98D0-DEE2A720E9C5}" type="presParOf" srcId="{2AB3AB41-5947-4DCC-AD2E-0B51A18D6A82}" destId="{F29B757C-2014-4A64-877B-32CF0AD85518}" srcOrd="4" destOrd="0" presId="urn:microsoft.com/office/officeart/2018/2/layout/IconLabelList"/>
    <dgm:cxn modelId="{D824DD7A-5960-40A0-AE0E-32D5AAE846D6}" type="presParOf" srcId="{F29B757C-2014-4A64-877B-32CF0AD85518}" destId="{26C67D02-A7CC-47A4-9527-C5ACA1389298}" srcOrd="0" destOrd="0" presId="urn:microsoft.com/office/officeart/2018/2/layout/IconLabelList"/>
    <dgm:cxn modelId="{C4FC412D-90D6-4CF0-94F5-DE15AFF00043}" type="presParOf" srcId="{F29B757C-2014-4A64-877B-32CF0AD85518}" destId="{1B76BA9C-6BEC-4F9B-BA8E-02DF6655FE13}" srcOrd="1" destOrd="0" presId="urn:microsoft.com/office/officeart/2018/2/layout/IconLabelList"/>
    <dgm:cxn modelId="{4ED3A935-4507-4360-BB98-F1268C0A1726}" type="presParOf" srcId="{F29B757C-2014-4A64-877B-32CF0AD85518}" destId="{629372F3-B225-4FF1-B4E4-447EF3BA46CC}" srcOrd="2" destOrd="0" presId="urn:microsoft.com/office/officeart/2018/2/layout/IconLabelList"/>
    <dgm:cxn modelId="{64A76F1B-D501-4CF6-A4FD-AAE4DEA54860}" type="presParOf" srcId="{2AB3AB41-5947-4DCC-AD2E-0B51A18D6A82}" destId="{DDDD73D4-7CA6-4240-9A4C-98D3C4B8DC30}" srcOrd="5" destOrd="0" presId="urn:microsoft.com/office/officeart/2018/2/layout/IconLabelList"/>
    <dgm:cxn modelId="{E032036B-62DC-44D4-B5A3-118E24321338}" type="presParOf" srcId="{2AB3AB41-5947-4DCC-AD2E-0B51A18D6A82}" destId="{47AD65C6-7ED0-479B-9095-EC1BF17C10A4}" srcOrd="6" destOrd="0" presId="urn:microsoft.com/office/officeart/2018/2/layout/IconLabelList"/>
    <dgm:cxn modelId="{B74995F9-3B8D-4552-89B3-39037B7F64A8}" type="presParOf" srcId="{47AD65C6-7ED0-479B-9095-EC1BF17C10A4}" destId="{30BA6FB4-D7E9-4407-A25E-C80014F85B0E}" srcOrd="0" destOrd="0" presId="urn:microsoft.com/office/officeart/2018/2/layout/IconLabelList"/>
    <dgm:cxn modelId="{8266D0B5-BC58-4F36-B0A0-401AEFFA9119}" type="presParOf" srcId="{47AD65C6-7ED0-479B-9095-EC1BF17C10A4}" destId="{DA98D845-0385-4D71-BB96-107FBE1853FC}" srcOrd="1" destOrd="0" presId="urn:microsoft.com/office/officeart/2018/2/layout/IconLabelList"/>
    <dgm:cxn modelId="{7CD58CFC-9AB4-48B9-9AD5-F0278CE4E1D6}" type="presParOf" srcId="{47AD65C6-7ED0-479B-9095-EC1BF17C10A4}" destId="{A7869478-E5B3-458B-B90C-D04F66B75317}" srcOrd="2" destOrd="0" presId="urn:microsoft.com/office/officeart/2018/2/layout/IconLabelList"/>
    <dgm:cxn modelId="{71F9E139-7D3D-4D1E-B7B9-FDAB14D3C1A0}" type="presParOf" srcId="{2AB3AB41-5947-4DCC-AD2E-0B51A18D6A82}" destId="{08E790DE-44F1-4DA4-972D-0477E6B84BA2}" srcOrd="7" destOrd="0" presId="urn:microsoft.com/office/officeart/2018/2/layout/IconLabelList"/>
    <dgm:cxn modelId="{04456F65-E9DD-46DC-8F84-4CB871CD3245}" type="presParOf" srcId="{2AB3AB41-5947-4DCC-AD2E-0B51A18D6A82}" destId="{08C57D6F-EEAC-488C-AAA3-6AD9AB6A1E5C}" srcOrd="8" destOrd="0" presId="urn:microsoft.com/office/officeart/2018/2/layout/IconLabelList"/>
    <dgm:cxn modelId="{83BC30F3-60DD-4323-BE03-3F942E39BC72}" type="presParOf" srcId="{08C57D6F-EEAC-488C-AAA3-6AD9AB6A1E5C}" destId="{404AF866-05C7-4B82-B78D-EEAA2DF36230}" srcOrd="0" destOrd="0" presId="urn:microsoft.com/office/officeart/2018/2/layout/IconLabelList"/>
    <dgm:cxn modelId="{BD0FFA0D-E013-40F1-B59A-83D019E55470}" type="presParOf" srcId="{08C57D6F-EEAC-488C-AAA3-6AD9AB6A1E5C}" destId="{D8EE4D28-C637-42B8-B458-A1C489C9AA8F}" srcOrd="1" destOrd="0" presId="urn:microsoft.com/office/officeart/2018/2/layout/IconLabelList"/>
    <dgm:cxn modelId="{4EAD88D1-369C-45D6-B7AF-93F4E790E8FF}" type="presParOf" srcId="{08C57D6F-EEAC-488C-AAA3-6AD9AB6A1E5C}" destId="{8FC03C5E-D12E-492A-8A00-308C8E774FE1}" srcOrd="2" destOrd="0" presId="urn:microsoft.com/office/officeart/2018/2/layout/IconLabelList"/>
    <dgm:cxn modelId="{7E5210D2-212C-4630-ACC4-96F3C482E608}" type="presParOf" srcId="{2AB3AB41-5947-4DCC-AD2E-0B51A18D6A82}" destId="{87E864F1-2B5A-440A-9B0D-DD188B88438F}" srcOrd="9" destOrd="0" presId="urn:microsoft.com/office/officeart/2018/2/layout/IconLabelList"/>
    <dgm:cxn modelId="{D39D2C35-D469-496B-9B4B-466F4BE7D216}" type="presParOf" srcId="{2AB3AB41-5947-4DCC-AD2E-0B51A18D6A82}" destId="{A5882D7F-AAA5-467A-B994-5E67412D5E63}" srcOrd="10" destOrd="0" presId="urn:microsoft.com/office/officeart/2018/2/layout/IconLabelList"/>
    <dgm:cxn modelId="{E5A50D4E-8F1C-4A4F-93A6-07F9168A682C}" type="presParOf" srcId="{A5882D7F-AAA5-467A-B994-5E67412D5E63}" destId="{7AED94C0-FF04-4B39-9C6F-80CE7817DF9A}" srcOrd="0" destOrd="0" presId="urn:microsoft.com/office/officeart/2018/2/layout/IconLabelList"/>
    <dgm:cxn modelId="{57D7BB82-B280-4E57-9E42-AED36EAAB8D0}" type="presParOf" srcId="{A5882D7F-AAA5-467A-B994-5E67412D5E63}" destId="{CD4B5F33-ADE2-46F0-80EF-CF3D6D3A74D5}" srcOrd="1" destOrd="0" presId="urn:microsoft.com/office/officeart/2018/2/layout/IconLabelList"/>
    <dgm:cxn modelId="{77240EBC-6C13-4430-8D70-877707615F1E}" type="presParOf" srcId="{A5882D7F-AAA5-467A-B994-5E67412D5E63}" destId="{3EF6AF4E-8C1D-4D6C-82EE-FBCEBD45709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21900" y="339249"/>
          <a:ext cx="1887187" cy="18871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24087" y="741437"/>
          <a:ext cx="1082812" cy="108281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18618" y="281425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Understand the relationship of different CUSTOMER features</a:t>
          </a:r>
        </a:p>
      </dsp:txBody>
      <dsp:txXfrm>
        <a:off x="18618" y="2814250"/>
        <a:ext cx="3093750" cy="720000"/>
      </dsp:txXfrm>
    </dsp:sp>
    <dsp:sp modelId="{0E81F59E-BE24-4A43-8B4D-78AE486DB35A}">
      <dsp:nvSpPr>
        <dsp:cNvPr id="0" name=""/>
        <dsp:cNvSpPr/>
      </dsp:nvSpPr>
      <dsp:spPr>
        <a:xfrm>
          <a:off x="4257056" y="339249"/>
          <a:ext cx="1887187" cy="18871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659243" y="741437"/>
          <a:ext cx="1082812" cy="1082812"/>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653775" y="281425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Investigate how this features can help to CONVERSION RATE</a:t>
          </a:r>
        </a:p>
      </dsp:txBody>
      <dsp:txXfrm>
        <a:off x="3653775" y="2814250"/>
        <a:ext cx="3093750" cy="720000"/>
      </dsp:txXfrm>
    </dsp:sp>
    <dsp:sp modelId="{81253FDF-02A1-40D1-89CA-3EA7AF168FD7}">
      <dsp:nvSpPr>
        <dsp:cNvPr id="0" name=""/>
        <dsp:cNvSpPr/>
      </dsp:nvSpPr>
      <dsp:spPr>
        <a:xfrm>
          <a:off x="7892212" y="339249"/>
          <a:ext cx="1887187" cy="18871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8294400" y="741437"/>
          <a:ext cx="1082812" cy="108281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7288931" y="281425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Gaining insight in how LIKELI A CUSTOMER IS TO BECOME A LOAN CUSTOMER CREATING A MARKETING CAMPAIGN</a:t>
          </a:r>
        </a:p>
      </dsp:txBody>
      <dsp:txXfrm>
        <a:off x="7288931" y="2814250"/>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44A6E-52AC-459D-92DC-071D05C043F1}">
      <dsp:nvSpPr>
        <dsp:cNvPr id="0" name=""/>
        <dsp:cNvSpPr/>
      </dsp:nvSpPr>
      <dsp:spPr>
        <a:xfrm>
          <a:off x="418263" y="1105025"/>
          <a:ext cx="677109" cy="677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E7B659A-62D9-47B7-8A99-641F7740DB6F}">
      <dsp:nvSpPr>
        <dsp:cNvPr id="0" name=""/>
        <dsp:cNvSpPr/>
      </dsp:nvSpPr>
      <dsp:spPr>
        <a:xfrm>
          <a:off x="4474" y="2007849"/>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Frame the Problem</a:t>
          </a:r>
        </a:p>
      </dsp:txBody>
      <dsp:txXfrm>
        <a:off x="4474" y="2007849"/>
        <a:ext cx="1504687" cy="601875"/>
      </dsp:txXfrm>
    </dsp:sp>
    <dsp:sp modelId="{002AC245-4933-49BE-B376-49986A43D563}">
      <dsp:nvSpPr>
        <dsp:cNvPr id="0" name=""/>
        <dsp:cNvSpPr/>
      </dsp:nvSpPr>
      <dsp:spPr>
        <a:xfrm>
          <a:off x="2186271" y="1105025"/>
          <a:ext cx="677109" cy="677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6E172F0-8CD5-4E10-963A-742D9FA5C98F}">
      <dsp:nvSpPr>
        <dsp:cNvPr id="0" name=""/>
        <dsp:cNvSpPr/>
      </dsp:nvSpPr>
      <dsp:spPr>
        <a:xfrm>
          <a:off x="1772482" y="2007849"/>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Collect Raw Data</a:t>
          </a:r>
        </a:p>
      </dsp:txBody>
      <dsp:txXfrm>
        <a:off x="1772482" y="2007849"/>
        <a:ext cx="1504687" cy="601875"/>
      </dsp:txXfrm>
    </dsp:sp>
    <dsp:sp modelId="{26C67D02-A7CC-47A4-9527-C5ACA1389298}">
      <dsp:nvSpPr>
        <dsp:cNvPr id="0" name=""/>
        <dsp:cNvSpPr/>
      </dsp:nvSpPr>
      <dsp:spPr>
        <a:xfrm>
          <a:off x="3954278" y="1105025"/>
          <a:ext cx="677109" cy="677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29372F3-B225-4FF1-B4E4-447EF3BA46CC}">
      <dsp:nvSpPr>
        <dsp:cNvPr id="0" name=""/>
        <dsp:cNvSpPr/>
      </dsp:nvSpPr>
      <dsp:spPr>
        <a:xfrm>
          <a:off x="3540489" y="2007849"/>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Process the Data</a:t>
          </a:r>
        </a:p>
      </dsp:txBody>
      <dsp:txXfrm>
        <a:off x="3540489" y="2007849"/>
        <a:ext cx="1504687" cy="601875"/>
      </dsp:txXfrm>
    </dsp:sp>
    <dsp:sp modelId="{30BA6FB4-D7E9-4407-A25E-C80014F85B0E}">
      <dsp:nvSpPr>
        <dsp:cNvPr id="0" name=""/>
        <dsp:cNvSpPr/>
      </dsp:nvSpPr>
      <dsp:spPr>
        <a:xfrm>
          <a:off x="5722286" y="1105025"/>
          <a:ext cx="677109" cy="677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7869478-E5B3-458B-B90C-D04F66B75317}">
      <dsp:nvSpPr>
        <dsp:cNvPr id="0" name=""/>
        <dsp:cNvSpPr/>
      </dsp:nvSpPr>
      <dsp:spPr>
        <a:xfrm>
          <a:off x="5308497" y="2007849"/>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Explore the Data/ Perform In-Depth Analysis</a:t>
          </a:r>
        </a:p>
      </dsp:txBody>
      <dsp:txXfrm>
        <a:off x="5308497" y="2007849"/>
        <a:ext cx="1504687" cy="601875"/>
      </dsp:txXfrm>
    </dsp:sp>
    <dsp:sp modelId="{404AF866-05C7-4B82-B78D-EEAA2DF36230}">
      <dsp:nvSpPr>
        <dsp:cNvPr id="0" name=""/>
        <dsp:cNvSpPr/>
      </dsp:nvSpPr>
      <dsp:spPr>
        <a:xfrm>
          <a:off x="7490294" y="1105025"/>
          <a:ext cx="677109" cy="6771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FC03C5E-D12E-492A-8A00-308C8E774FE1}">
      <dsp:nvSpPr>
        <dsp:cNvPr id="0" name=""/>
        <dsp:cNvSpPr/>
      </dsp:nvSpPr>
      <dsp:spPr>
        <a:xfrm>
          <a:off x="7076505" y="2007849"/>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Train</a:t>
          </a:r>
          <a:r>
            <a:rPr lang="en-US" sz="1500" kern="1200" baseline="0" dirty="0"/>
            <a:t> and Evaluate Models</a:t>
          </a:r>
          <a:endParaRPr lang="en-US" sz="1500" kern="1200" dirty="0"/>
        </a:p>
      </dsp:txBody>
      <dsp:txXfrm>
        <a:off x="7076505" y="2007849"/>
        <a:ext cx="1504687" cy="601875"/>
      </dsp:txXfrm>
    </dsp:sp>
    <dsp:sp modelId="{7AED94C0-FF04-4B39-9C6F-80CE7817DF9A}">
      <dsp:nvSpPr>
        <dsp:cNvPr id="0" name=""/>
        <dsp:cNvSpPr/>
      </dsp:nvSpPr>
      <dsp:spPr>
        <a:xfrm>
          <a:off x="9258302" y="1105025"/>
          <a:ext cx="677109" cy="6771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EF6AF4E-8C1D-4D6C-82EE-FBCEBD45709B}">
      <dsp:nvSpPr>
        <dsp:cNvPr id="0" name=""/>
        <dsp:cNvSpPr/>
      </dsp:nvSpPr>
      <dsp:spPr>
        <a:xfrm>
          <a:off x="8844513" y="2007849"/>
          <a:ext cx="1504687" cy="6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dirty="0"/>
            <a:t>Communicate results </a:t>
          </a:r>
        </a:p>
      </dsp:txBody>
      <dsp:txXfrm>
        <a:off x="8844513" y="2007849"/>
        <a:ext cx="1504687" cy="60187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1</a:t>
            </a:fld>
            <a:endParaRPr lang="en-US" dirty="0"/>
          </a:p>
        </p:txBody>
      </p:sp>
    </p:spTree>
    <p:extLst>
      <p:ext uri="{BB962C8B-B14F-4D97-AF65-F5344CB8AC3E}">
        <p14:creationId xmlns:p14="http://schemas.microsoft.com/office/powerpoint/2010/main" val="2250247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findings Education is the first Recommendation, from this chart it can be seen that within Education, Graduate and professional form 58.08% of the total data gaining room for targeting with the marketing strategy. </a:t>
            </a:r>
          </a:p>
          <a:p>
            <a:r>
              <a:rPr lang="en-US" dirty="0"/>
              <a:t>On the chart on the right we can see that customers that have a Personal Loan account are from Graduate and Professional. However, the data also shows that those that have no personal Loan are from all Education classes. This means that there is a lot of chances of getting Graduate and Professionals account holders to move to a Personal Loan account. </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10</a:t>
            </a:fld>
            <a:endParaRPr lang="en-US" dirty="0"/>
          </a:p>
        </p:txBody>
      </p:sp>
    </p:spTree>
    <p:extLst>
      <p:ext uri="{BB962C8B-B14F-4D97-AF65-F5344CB8AC3E}">
        <p14:creationId xmlns:p14="http://schemas.microsoft.com/office/powerpoint/2010/main" val="2968882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previous recommendation we are now looking at family. Based on the chart above we can appreciate that Families that are compose of +3 members are more likely to get a Loan. </a:t>
            </a:r>
          </a:p>
          <a:p>
            <a:r>
              <a:rPr lang="en-US" dirty="0"/>
              <a:t>It is recommended that customers with more than 3 family members are targeted in this campaign. </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11</a:t>
            </a:fld>
            <a:endParaRPr lang="en-US" dirty="0"/>
          </a:p>
        </p:txBody>
      </p:sp>
    </p:spTree>
    <p:extLst>
      <p:ext uri="{BB962C8B-B14F-4D97-AF65-F5344CB8AC3E}">
        <p14:creationId xmlns:p14="http://schemas.microsoft.com/office/powerpoint/2010/main" val="2464542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now looking at a more complex chart. This recommendation, is based on the previous recommendations. On the boxplot on the left, we can appreciate that the higher the income and the bigger the family the higher the chances of having a Personal Loan customer. </a:t>
            </a:r>
          </a:p>
          <a:p>
            <a:r>
              <a:rPr lang="en-US" dirty="0"/>
              <a:t>On the chart on the right the higher the income and the higher the Education, from Graduate to Professional , the higher the probability of  having a Personal Loan Customer. </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12</a:t>
            </a:fld>
            <a:endParaRPr lang="en-US" dirty="0"/>
          </a:p>
        </p:txBody>
      </p:sp>
    </p:spTree>
    <p:extLst>
      <p:ext uri="{BB962C8B-B14F-4D97-AF65-F5344CB8AC3E}">
        <p14:creationId xmlns:p14="http://schemas.microsoft.com/office/powerpoint/2010/main" val="2423621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data: This dataset is relatively small, with only 5,000 entries. Perhaps, if the dataset had more entries the models would have behave differently.</a:t>
            </a:r>
          </a:p>
          <a:p>
            <a:r>
              <a:rPr lang="en-US" dirty="0"/>
              <a:t>Testing on new dataset: Once this marketing strategy has been tested in real life, with the new dataset I can further tune the models to find out more specific target customers. </a:t>
            </a:r>
          </a:p>
          <a:p>
            <a:r>
              <a:rPr lang="en-US" dirty="0"/>
              <a:t>Zip Code: Introducing </a:t>
            </a:r>
            <a:r>
              <a:rPr lang="en-US" dirty="0" err="1"/>
              <a:t>Zipcode</a:t>
            </a:r>
            <a:r>
              <a:rPr lang="en-US" dirty="0"/>
              <a:t> could change a lot in the models, specially looking into rich vs accommodate areas. This could be included in the models. </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13</a:t>
            </a:fld>
            <a:endParaRPr lang="en-US" dirty="0"/>
          </a:p>
        </p:txBody>
      </p:sp>
    </p:spTree>
    <p:extLst>
      <p:ext uri="{BB962C8B-B14F-4D97-AF65-F5344CB8AC3E}">
        <p14:creationId xmlns:p14="http://schemas.microsoft.com/office/powerpoint/2010/main" val="3669743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733D7A2-C585-48BF-BF8C-C21FDC051F77}" type="slidenum">
              <a:rPr lang="en-US" smtClean="0"/>
              <a:t>14</a:t>
            </a:fld>
            <a:endParaRPr lang="en-US" dirty="0"/>
          </a:p>
        </p:txBody>
      </p:sp>
    </p:spTree>
    <p:extLst>
      <p:ext uri="{BB962C8B-B14F-4D97-AF65-F5344CB8AC3E}">
        <p14:creationId xmlns:p14="http://schemas.microsoft.com/office/powerpoint/2010/main" val="38580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looking at what factors affect the likelihood of a customer becoming a Personal Loan Customer. This will be answered using data driven recommendations</a:t>
            </a:r>
          </a:p>
          <a:p>
            <a:r>
              <a:rPr lang="en-US" dirty="0"/>
              <a:t>The second part of the problem will be to create a model that can give a percentage of the likelihood of the customer transferring to a Personal Loan Account. </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2</a:t>
            </a:fld>
            <a:endParaRPr lang="en-US" dirty="0"/>
          </a:p>
        </p:txBody>
      </p:sp>
    </p:spTree>
    <p:extLst>
      <p:ext uri="{BB962C8B-B14F-4D97-AF65-F5344CB8AC3E}">
        <p14:creationId xmlns:p14="http://schemas.microsoft.com/office/powerpoint/2010/main" val="799581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733D7A2-C585-48BF-BF8C-C21FDC051F77}" type="slidenum">
              <a:rPr lang="en-US" smtClean="0"/>
              <a:t>3</a:t>
            </a:fld>
            <a:endParaRPr lang="en-US" dirty="0"/>
          </a:p>
        </p:txBody>
      </p:sp>
    </p:spTree>
    <p:extLst>
      <p:ext uri="{BB962C8B-B14F-4D97-AF65-F5344CB8AC3E}">
        <p14:creationId xmlns:p14="http://schemas.microsoft.com/office/powerpoint/2010/main" val="4059224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 the problem: Identify business priorities and make strategic decisions that will lead my work</a:t>
            </a:r>
          </a:p>
          <a:p>
            <a:r>
              <a:rPr lang="en-US" dirty="0"/>
              <a:t>Collect raw data: Extract data from the database provided.</a:t>
            </a:r>
          </a:p>
          <a:p>
            <a:r>
              <a:rPr lang="en-US" dirty="0"/>
              <a:t>Process the Data: Understand the data and proceed to clean it. </a:t>
            </a:r>
          </a:p>
          <a:p>
            <a:r>
              <a:rPr lang="en-US" dirty="0"/>
              <a:t>Explore the data: Split the data in different ways and use statistics to test and create visualizations to interpret data</a:t>
            </a:r>
          </a:p>
          <a:p>
            <a:r>
              <a:rPr lang="en-US" dirty="0"/>
              <a:t>Train </a:t>
            </a:r>
            <a:r>
              <a:rPr lang="en-US"/>
              <a:t>and Evaluate Models:  </a:t>
            </a:r>
            <a:r>
              <a:rPr lang="en-US" dirty="0"/>
              <a:t>Create multiple linear models to predict likelihood of a customer transforming to Loan Customer </a:t>
            </a:r>
          </a:p>
          <a:p>
            <a:r>
              <a:rPr lang="en-US" dirty="0"/>
              <a:t>Communicate Results: Explain findings with visualizations created before. Present findings. </a:t>
            </a:r>
            <a:endParaRPr lang="en-GB" dirty="0"/>
          </a:p>
          <a:p>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4</a:t>
            </a:fld>
            <a:endParaRPr lang="en-US" dirty="0"/>
          </a:p>
        </p:txBody>
      </p:sp>
    </p:spTree>
    <p:extLst>
      <p:ext uri="{BB962C8B-B14F-4D97-AF65-F5344CB8AC3E}">
        <p14:creationId xmlns:p14="http://schemas.microsoft.com/office/powerpoint/2010/main" val="3963513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customer data provided from the last campaign, there were 500 data points. I selected 11 features from this dataset as it didn’t seem necessary to have ID, Zip Code and Experience for predicting whether a customer would convert to Loan customer.  The necessary data features are: Age, </a:t>
            </a:r>
            <a:r>
              <a:rPr lang="en-US" dirty="0" err="1"/>
              <a:t>Inome</a:t>
            </a:r>
            <a:r>
              <a:rPr lang="en-US" dirty="0"/>
              <a:t>, Family, Credit Card Average, Education(Categorical: Undergraduate, Graduate, Professional) , Mortgage, Personal Loan, Securities Account, CD Account, Online and Credit Card</a:t>
            </a:r>
          </a:p>
          <a:p>
            <a:r>
              <a:rPr lang="en-US" dirty="0"/>
              <a:t>Cleaning the data involves prepping the data for modelling, this includes: addressing missing values, amongst other things. </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5</a:t>
            </a:fld>
            <a:endParaRPr lang="en-US" dirty="0"/>
          </a:p>
        </p:txBody>
      </p:sp>
    </p:spTree>
    <p:extLst>
      <p:ext uri="{BB962C8B-B14F-4D97-AF65-F5344CB8AC3E}">
        <p14:creationId xmlns:p14="http://schemas.microsoft.com/office/powerpoint/2010/main" val="895879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visualization, we can see the number customers that have a Personal Loan based on our 5,000 customers in the dataset. 9.6% of customers have a personal Loan. This is of course with the initial marketing campaign. </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6</a:t>
            </a:fld>
            <a:endParaRPr lang="en-US" dirty="0"/>
          </a:p>
        </p:txBody>
      </p:sp>
    </p:spTree>
    <p:extLst>
      <p:ext uri="{BB962C8B-B14F-4D97-AF65-F5344CB8AC3E}">
        <p14:creationId xmlns:p14="http://schemas.microsoft.com/office/powerpoint/2010/main" val="263216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data prepared, I tried different parameters with different classification models to predict which customers would become Loan Customers. </a:t>
            </a:r>
          </a:p>
          <a:p>
            <a:r>
              <a:rPr lang="en-US" dirty="0"/>
              <a:t>The models are on the left and you have the different scores on the other columns. The metric used is F1, which tells us the percentage of a correct prediction of the likelihood of a customer to transform to a Loan Customer. </a:t>
            </a:r>
          </a:p>
          <a:p>
            <a:r>
              <a:rPr lang="en-US" dirty="0"/>
              <a:t>Based on this table we can be sure that the model that predicts this dataset the best is </a:t>
            </a:r>
            <a:r>
              <a:rPr lang="en-US" dirty="0" err="1"/>
              <a:t>XGBoost</a:t>
            </a:r>
            <a:r>
              <a:rPr lang="en-US" dirty="0"/>
              <a:t>, with a 93% of correct prediction. </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7</a:t>
            </a:fld>
            <a:endParaRPr lang="en-US" dirty="0"/>
          </a:p>
        </p:txBody>
      </p:sp>
    </p:spTree>
    <p:extLst>
      <p:ext uri="{BB962C8B-B14F-4D97-AF65-F5344CB8AC3E}">
        <p14:creationId xmlns:p14="http://schemas.microsoft.com/office/powerpoint/2010/main" val="84090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400 customers in the test dataset </a:t>
            </a:r>
          </a:p>
          <a:p>
            <a:r>
              <a:rPr lang="en-US" dirty="0"/>
              <a:t>Using the normal approach only 9.5% will convert to Personal Loan.</a:t>
            </a:r>
          </a:p>
          <a:p>
            <a:r>
              <a:rPr lang="en-US" dirty="0"/>
              <a:t>This, however, would be an expensive process, as the marketing strategy is general and applied to all 400 customers </a:t>
            </a:r>
          </a:p>
          <a:p>
            <a:endParaRPr lang="en-US" dirty="0"/>
          </a:p>
          <a:p>
            <a:r>
              <a:rPr lang="en-US" dirty="0"/>
              <a:t>Using </a:t>
            </a:r>
            <a:r>
              <a:rPr lang="en-US" dirty="0" err="1"/>
              <a:t>XGBoost</a:t>
            </a:r>
            <a:r>
              <a:rPr lang="en-US" dirty="0"/>
              <a:t> classification we select only the customers that have a +50% chance of becoming Personal Loan Customers. </a:t>
            </a:r>
          </a:p>
          <a:p>
            <a:r>
              <a:rPr lang="en-US" dirty="0"/>
              <a:t>The number of customers the marketing strategy is focus on is down to 38, this is a drop of 90.5% of data selection. </a:t>
            </a:r>
          </a:p>
          <a:p>
            <a:r>
              <a:rPr lang="en-US" dirty="0"/>
              <a:t>35 out of 38 customers became Personal Loan Customers. </a:t>
            </a:r>
          </a:p>
          <a:p>
            <a:r>
              <a:rPr lang="en-US" dirty="0"/>
              <a:t>This means that there was a 92.1% success rate using the </a:t>
            </a:r>
            <a:r>
              <a:rPr lang="en-US" dirty="0" err="1"/>
              <a:t>XGBoost</a:t>
            </a:r>
            <a:r>
              <a:rPr lang="en-US" dirty="0"/>
              <a:t> Model.  </a:t>
            </a:r>
            <a:endParaRPr lang="en-GB" dirty="0"/>
          </a:p>
          <a:p>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8</a:t>
            </a:fld>
            <a:endParaRPr lang="en-US" dirty="0"/>
          </a:p>
        </p:txBody>
      </p:sp>
    </p:spTree>
    <p:extLst>
      <p:ext uri="{BB962C8B-B14F-4D97-AF65-F5344CB8AC3E}">
        <p14:creationId xmlns:p14="http://schemas.microsoft.com/office/powerpoint/2010/main" val="422069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feature importance of </a:t>
            </a:r>
            <a:r>
              <a:rPr lang="en-US" dirty="0" err="1"/>
              <a:t>XGBoost</a:t>
            </a:r>
            <a:r>
              <a:rPr lang="en-US" dirty="0"/>
              <a:t> model , we can conclude that the top 5 features are, Education Professional, Education Graduate, Family of 3, Income and Family of 4. </a:t>
            </a:r>
            <a:endParaRPr lang="en-GB" dirty="0"/>
          </a:p>
        </p:txBody>
      </p:sp>
      <p:sp>
        <p:nvSpPr>
          <p:cNvPr id="4" name="Slide Number Placeholder 3"/>
          <p:cNvSpPr>
            <a:spLocks noGrp="1"/>
          </p:cNvSpPr>
          <p:nvPr>
            <p:ph type="sldNum" sz="quarter" idx="5"/>
          </p:nvPr>
        </p:nvSpPr>
        <p:spPr/>
        <p:txBody>
          <a:bodyPr/>
          <a:lstStyle/>
          <a:p>
            <a:fld id="{3733D7A2-C585-48BF-BF8C-C21FDC051F77}" type="slidenum">
              <a:rPr lang="en-US" smtClean="0"/>
              <a:t>9</a:t>
            </a:fld>
            <a:endParaRPr lang="en-US" dirty="0"/>
          </a:p>
        </p:txBody>
      </p:sp>
    </p:spTree>
    <p:extLst>
      <p:ext uri="{BB962C8B-B14F-4D97-AF65-F5344CB8AC3E}">
        <p14:creationId xmlns:p14="http://schemas.microsoft.com/office/powerpoint/2010/main" val="135852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1/14/2021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1/14/2021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1/14/2021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1/14/2021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1/14/2021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chemeClr val="bg1"/>
                </a:solidFill>
              </a:rPr>
              <a:t>XLS Bank Marketing Loan Model</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r>
              <a:rPr lang="en-US" sz="1800" dirty="0">
                <a:solidFill>
                  <a:schemeClr val="bg1"/>
                </a:solidFill>
              </a:rPr>
              <a:t>By Erik Castro // Flatiron School</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AEB8-A0D2-40BD-8457-FCF8AB41476E}"/>
              </a:ext>
            </a:extLst>
          </p:cNvPr>
          <p:cNvSpPr>
            <a:spLocks noGrp="1"/>
          </p:cNvSpPr>
          <p:nvPr>
            <p:ph type="title"/>
          </p:nvPr>
        </p:nvSpPr>
        <p:spPr>
          <a:xfrm>
            <a:off x="2298700" y="482600"/>
            <a:ext cx="8382000" cy="914400"/>
          </a:xfrm>
        </p:spPr>
        <p:txBody>
          <a:bodyPr/>
          <a:lstStyle/>
          <a:p>
            <a:r>
              <a:rPr lang="en-US" dirty="0"/>
              <a:t>Recommendations – Education</a:t>
            </a:r>
            <a:endParaRPr lang="en-GB" dirty="0"/>
          </a:p>
        </p:txBody>
      </p:sp>
      <p:pic>
        <p:nvPicPr>
          <p:cNvPr id="2050" name="Picture 2">
            <a:extLst>
              <a:ext uri="{FF2B5EF4-FFF2-40B4-BE49-F238E27FC236}">
                <a16:creationId xmlns:a16="http://schemas.microsoft.com/office/drawing/2014/main" id="{CEF269A4-5EA2-4534-AE43-47C7C05909C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00100" y="1574800"/>
            <a:ext cx="6477000" cy="49439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D2EF593-4589-4447-80BF-CA3C6399B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7100" y="1574800"/>
            <a:ext cx="4685471" cy="424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572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C00B-1FE6-42DB-A0BC-2CD1493BC8FE}"/>
              </a:ext>
            </a:extLst>
          </p:cNvPr>
          <p:cNvSpPr>
            <a:spLocks noGrp="1"/>
          </p:cNvSpPr>
          <p:nvPr>
            <p:ph type="title"/>
          </p:nvPr>
        </p:nvSpPr>
        <p:spPr>
          <a:xfrm>
            <a:off x="2171700" y="139700"/>
            <a:ext cx="7848600" cy="850900"/>
          </a:xfrm>
        </p:spPr>
        <p:txBody>
          <a:bodyPr>
            <a:normAutofit/>
          </a:bodyPr>
          <a:lstStyle/>
          <a:p>
            <a:r>
              <a:rPr lang="en-US" dirty="0"/>
              <a:t>Recommendations – Family</a:t>
            </a:r>
            <a:endParaRPr lang="en-GB" dirty="0"/>
          </a:p>
        </p:txBody>
      </p:sp>
      <p:pic>
        <p:nvPicPr>
          <p:cNvPr id="3074" name="Picture 2">
            <a:extLst>
              <a:ext uri="{FF2B5EF4-FFF2-40B4-BE49-F238E27FC236}">
                <a16:creationId xmlns:a16="http://schemas.microsoft.com/office/drawing/2014/main" id="{F47E45CE-7672-4E2B-9B00-F5968C2C506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99630" y="1447800"/>
            <a:ext cx="5976070" cy="4940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561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53D9-D782-46E4-AA9B-9F1C127FA92F}"/>
              </a:ext>
            </a:extLst>
          </p:cNvPr>
          <p:cNvSpPr>
            <a:spLocks noGrp="1"/>
          </p:cNvSpPr>
          <p:nvPr>
            <p:ph type="title"/>
          </p:nvPr>
        </p:nvSpPr>
        <p:spPr>
          <a:xfrm>
            <a:off x="1371600" y="685800"/>
            <a:ext cx="10515600" cy="1143000"/>
          </a:xfrm>
        </p:spPr>
        <p:txBody>
          <a:bodyPr>
            <a:normAutofit fontScale="90000"/>
          </a:bodyPr>
          <a:lstStyle/>
          <a:p>
            <a:r>
              <a:rPr lang="en-US" dirty="0"/>
              <a:t>Recommendations – Income VS Education and Family</a:t>
            </a:r>
            <a:endParaRPr lang="en-GB" dirty="0"/>
          </a:p>
        </p:txBody>
      </p:sp>
      <p:pic>
        <p:nvPicPr>
          <p:cNvPr id="4" name="Content Placeholder 3">
            <a:extLst>
              <a:ext uri="{FF2B5EF4-FFF2-40B4-BE49-F238E27FC236}">
                <a16:creationId xmlns:a16="http://schemas.microsoft.com/office/drawing/2014/main" id="{D8C5CE5D-4BDE-4CF0-B98B-3DAA31533B49}"/>
              </a:ext>
            </a:extLst>
          </p:cNvPr>
          <p:cNvPicPr>
            <a:picLocks noGrp="1"/>
          </p:cNvPicPr>
          <p:nvPr>
            <p:ph idx="1"/>
          </p:nvPr>
        </p:nvPicPr>
        <p:blipFill rotWithShape="1">
          <a:blip r:embed="rId3">
            <a:extLst>
              <a:ext uri="{28A0092B-C50C-407E-A947-70E740481C1C}">
                <a14:useLocalDpi xmlns:a14="http://schemas.microsoft.com/office/drawing/2010/main" val="0"/>
              </a:ext>
            </a:extLst>
          </a:blip>
          <a:srcRect r="662" b="50129"/>
          <a:stretch/>
        </p:blipFill>
        <p:spPr bwMode="auto">
          <a:xfrm>
            <a:off x="1371600" y="2070100"/>
            <a:ext cx="10375900" cy="42799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7698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B312-B552-47B4-BFD2-623CF32590F2}"/>
              </a:ext>
            </a:extLst>
          </p:cNvPr>
          <p:cNvSpPr>
            <a:spLocks noGrp="1"/>
          </p:cNvSpPr>
          <p:nvPr>
            <p:ph type="title"/>
          </p:nvPr>
        </p:nvSpPr>
        <p:spPr>
          <a:xfrm>
            <a:off x="4241800" y="444500"/>
            <a:ext cx="3860800" cy="1485900"/>
          </a:xfrm>
        </p:spPr>
        <p:txBody>
          <a:bodyPr/>
          <a:lstStyle/>
          <a:p>
            <a:r>
              <a:rPr lang="en-US" dirty="0"/>
              <a:t>Future Work</a:t>
            </a:r>
            <a:endParaRPr lang="en-GB" dirty="0"/>
          </a:p>
        </p:txBody>
      </p:sp>
      <p:sp>
        <p:nvSpPr>
          <p:cNvPr id="3" name="Content Placeholder 2">
            <a:extLst>
              <a:ext uri="{FF2B5EF4-FFF2-40B4-BE49-F238E27FC236}">
                <a16:creationId xmlns:a16="http://schemas.microsoft.com/office/drawing/2014/main" id="{586BD6E5-C662-45A1-AC66-AA323168D223}"/>
              </a:ext>
            </a:extLst>
          </p:cNvPr>
          <p:cNvSpPr>
            <a:spLocks noGrp="1"/>
          </p:cNvSpPr>
          <p:nvPr>
            <p:ph idx="1"/>
          </p:nvPr>
        </p:nvSpPr>
        <p:spPr/>
        <p:txBody>
          <a:bodyPr/>
          <a:lstStyle/>
          <a:p>
            <a:r>
              <a:rPr lang="en-US" dirty="0"/>
              <a:t>More data</a:t>
            </a:r>
          </a:p>
          <a:p>
            <a:r>
              <a:rPr lang="en-US" dirty="0"/>
              <a:t>Testing on new dataset. </a:t>
            </a:r>
          </a:p>
          <a:p>
            <a:r>
              <a:rPr lang="en-US" dirty="0" err="1"/>
              <a:t>Zipcode</a:t>
            </a:r>
            <a:endParaRPr lang="en-GB" dirty="0"/>
          </a:p>
        </p:txBody>
      </p:sp>
    </p:spTree>
    <p:extLst>
      <p:ext uri="{BB962C8B-B14F-4D97-AF65-F5344CB8AC3E}">
        <p14:creationId xmlns:p14="http://schemas.microsoft.com/office/powerpoint/2010/main" val="1737092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355-4B81-46F8-BD06-230C49867030}"/>
              </a:ext>
            </a:extLst>
          </p:cNvPr>
          <p:cNvSpPr>
            <a:spLocks noGrp="1"/>
          </p:cNvSpPr>
          <p:nvPr>
            <p:ph type="title"/>
          </p:nvPr>
        </p:nvSpPr>
        <p:spPr>
          <a:xfrm>
            <a:off x="4775200" y="2247900"/>
            <a:ext cx="2971800" cy="1041400"/>
          </a:xfrm>
        </p:spPr>
        <p:txBody>
          <a:bodyPr/>
          <a:lstStyle/>
          <a:p>
            <a:r>
              <a:rPr lang="en-US" dirty="0"/>
              <a:t>Thank you</a:t>
            </a:r>
            <a:endParaRPr lang="en-GB" dirty="0"/>
          </a:p>
        </p:txBody>
      </p:sp>
      <p:sp>
        <p:nvSpPr>
          <p:cNvPr id="3" name="Content Placeholder 2">
            <a:extLst>
              <a:ext uri="{FF2B5EF4-FFF2-40B4-BE49-F238E27FC236}">
                <a16:creationId xmlns:a16="http://schemas.microsoft.com/office/drawing/2014/main" id="{3364B447-8EDA-43DD-BEEC-378F193D4A41}"/>
              </a:ext>
            </a:extLst>
          </p:cNvPr>
          <p:cNvSpPr>
            <a:spLocks noGrp="1"/>
          </p:cNvSpPr>
          <p:nvPr>
            <p:ph idx="1"/>
          </p:nvPr>
        </p:nvSpPr>
        <p:spPr>
          <a:xfrm>
            <a:off x="3765550" y="3384550"/>
            <a:ext cx="4991100" cy="952500"/>
          </a:xfrm>
        </p:spPr>
        <p:txBody>
          <a:bodyPr>
            <a:noAutofit/>
          </a:bodyPr>
          <a:lstStyle/>
          <a:p>
            <a:pPr marL="0" indent="0">
              <a:buNone/>
            </a:pPr>
            <a:r>
              <a:rPr lang="en-US" sz="2800" dirty="0"/>
              <a:t>Erik Castro – Flatiron School </a:t>
            </a:r>
            <a:endParaRPr lang="en-GB" sz="2800" dirty="0"/>
          </a:p>
        </p:txBody>
      </p:sp>
      <p:sp>
        <p:nvSpPr>
          <p:cNvPr id="4" name="Content Placeholder 2">
            <a:extLst>
              <a:ext uri="{FF2B5EF4-FFF2-40B4-BE49-F238E27FC236}">
                <a16:creationId xmlns:a16="http://schemas.microsoft.com/office/drawing/2014/main" id="{1C4E9C80-DB55-4DD9-8008-9D22EC93F777}"/>
              </a:ext>
            </a:extLst>
          </p:cNvPr>
          <p:cNvSpPr txBox="1">
            <a:spLocks/>
          </p:cNvSpPr>
          <p:nvPr/>
        </p:nvSpPr>
        <p:spPr>
          <a:xfrm>
            <a:off x="5057775" y="4337050"/>
            <a:ext cx="2076450" cy="517525"/>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2200" dirty="0"/>
              <a:t>Any Questions?</a:t>
            </a:r>
          </a:p>
          <a:p>
            <a:pPr marL="0" indent="0">
              <a:buFont typeface="Franklin Gothic Book" panose="020B0503020102020204" pitchFamily="34" charset="0"/>
              <a:buNone/>
            </a:pPr>
            <a:endParaRPr lang="en-GB" sz="2200" dirty="0"/>
          </a:p>
        </p:txBody>
      </p:sp>
    </p:spTree>
    <p:extLst>
      <p:ext uri="{BB962C8B-B14F-4D97-AF65-F5344CB8AC3E}">
        <p14:creationId xmlns:p14="http://schemas.microsoft.com/office/powerpoint/2010/main" val="2060176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18DF0-A300-4CB7-818F-A7651E0A9511}"/>
              </a:ext>
            </a:extLst>
          </p:cNvPr>
          <p:cNvSpPr>
            <a:spLocks noGrp="1"/>
          </p:cNvSpPr>
          <p:nvPr>
            <p:ph type="title"/>
          </p:nvPr>
        </p:nvSpPr>
        <p:spPr>
          <a:xfrm>
            <a:off x="1722384" y="609600"/>
            <a:ext cx="8386813" cy="977900"/>
          </a:xfrm>
        </p:spPr>
        <p:txBody>
          <a:bodyPr/>
          <a:lstStyle/>
          <a:p>
            <a:r>
              <a:rPr lang="en-US" dirty="0"/>
              <a:t>Problem Statement</a:t>
            </a:r>
            <a:endParaRPr lang="en-GB" dirty="0"/>
          </a:p>
        </p:txBody>
      </p:sp>
      <p:sp>
        <p:nvSpPr>
          <p:cNvPr id="4" name="Content Placeholder 2">
            <a:extLst>
              <a:ext uri="{FF2B5EF4-FFF2-40B4-BE49-F238E27FC236}">
                <a16:creationId xmlns:a16="http://schemas.microsoft.com/office/drawing/2014/main" id="{6E02FD1D-AACB-4F52-8BC1-0CF31E99E93C}"/>
              </a:ext>
            </a:extLst>
          </p:cNvPr>
          <p:cNvSpPr>
            <a:spLocks noGrp="1"/>
          </p:cNvSpPr>
          <p:nvPr>
            <p:ph idx="1"/>
          </p:nvPr>
        </p:nvSpPr>
        <p:spPr>
          <a:xfrm>
            <a:off x="1722385" y="1587500"/>
            <a:ext cx="8386815" cy="4480560"/>
          </a:xfrm>
        </p:spPr>
        <p:txBody>
          <a:bodyPr anchor="ctr">
            <a:normAutofit/>
          </a:bodyPr>
          <a:lstStyle/>
          <a:p>
            <a:r>
              <a:rPr lang="en-US" dirty="0"/>
              <a:t>Improve personal loan conversion rate</a:t>
            </a:r>
          </a:p>
          <a:p>
            <a:pPr lvl="1"/>
            <a:r>
              <a:rPr lang="en-US" dirty="0"/>
              <a:t>Make data driven recommendations</a:t>
            </a:r>
          </a:p>
          <a:p>
            <a:r>
              <a:rPr lang="en-US" dirty="0"/>
              <a:t>Model to predict customer conversion</a:t>
            </a:r>
          </a:p>
          <a:p>
            <a:pPr lvl="1"/>
            <a:r>
              <a:rPr lang="en-US" dirty="0"/>
              <a:t>Create a model that can predict c likelihood of a customer converting to personal loan customers using customer features. </a:t>
            </a:r>
          </a:p>
          <a:p>
            <a:endParaRPr lang="en-GB" dirty="0"/>
          </a:p>
        </p:txBody>
      </p:sp>
    </p:spTree>
    <p:extLst>
      <p:ext uri="{BB962C8B-B14F-4D97-AF65-F5344CB8AC3E}">
        <p14:creationId xmlns:p14="http://schemas.microsoft.com/office/powerpoint/2010/main" val="29948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Business Value</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3197224704"/>
              </p:ext>
            </p:extLst>
          </p:nvPr>
        </p:nvGraphicFramePr>
        <p:xfrm>
          <a:off x="1219200" y="2006600"/>
          <a:ext cx="10401300" cy="387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4EB6-0F61-431F-B3CC-65FDAF486EF9}"/>
              </a:ext>
            </a:extLst>
          </p:cNvPr>
          <p:cNvSpPr>
            <a:spLocks noGrp="1"/>
          </p:cNvSpPr>
          <p:nvPr>
            <p:ph type="title"/>
          </p:nvPr>
        </p:nvSpPr>
        <p:spPr/>
        <p:txBody>
          <a:bodyPr/>
          <a:lstStyle/>
          <a:p>
            <a:r>
              <a:rPr lang="en-US" dirty="0"/>
              <a:t>Methodology</a:t>
            </a:r>
            <a:endParaRPr lang="en-GB" dirty="0"/>
          </a:p>
        </p:txBody>
      </p:sp>
      <p:graphicFrame>
        <p:nvGraphicFramePr>
          <p:cNvPr id="4" name="Content Placeholder 2">
            <a:extLst>
              <a:ext uri="{FF2B5EF4-FFF2-40B4-BE49-F238E27FC236}">
                <a16:creationId xmlns:a16="http://schemas.microsoft.com/office/drawing/2014/main" id="{A8A31B41-7DE5-4FDD-92C8-5CF794A5CF8F}"/>
              </a:ext>
            </a:extLst>
          </p:cNvPr>
          <p:cNvGraphicFramePr>
            <a:graphicFrameLocks noGrp="1"/>
          </p:cNvGraphicFramePr>
          <p:nvPr>
            <p:ph idx="1"/>
            <p:extLst>
              <p:ext uri="{D42A27DB-BD31-4B8C-83A1-F6EECF244321}">
                <p14:modId xmlns:p14="http://schemas.microsoft.com/office/powerpoint/2010/main" val="2186799601"/>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899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A3D6-C4F4-4C54-AEE7-D0D4F91C1A83}"/>
              </a:ext>
            </a:extLst>
          </p:cNvPr>
          <p:cNvSpPr>
            <a:spLocks noGrp="1"/>
          </p:cNvSpPr>
          <p:nvPr>
            <p:ph type="title"/>
          </p:nvPr>
        </p:nvSpPr>
        <p:spPr/>
        <p:txBody>
          <a:bodyPr/>
          <a:lstStyle/>
          <a:p>
            <a:r>
              <a:rPr lang="en-US" dirty="0"/>
              <a:t>Collect Raw Data and Process the data</a:t>
            </a:r>
            <a:endParaRPr lang="en-GB" dirty="0"/>
          </a:p>
        </p:txBody>
      </p:sp>
      <p:sp>
        <p:nvSpPr>
          <p:cNvPr id="3" name="Content Placeholder 2">
            <a:extLst>
              <a:ext uri="{FF2B5EF4-FFF2-40B4-BE49-F238E27FC236}">
                <a16:creationId xmlns:a16="http://schemas.microsoft.com/office/drawing/2014/main" id="{01BF9C0C-25EE-44C5-899D-C879B33CA45D}"/>
              </a:ext>
            </a:extLst>
          </p:cNvPr>
          <p:cNvSpPr>
            <a:spLocks noGrp="1"/>
          </p:cNvSpPr>
          <p:nvPr>
            <p:ph idx="1"/>
          </p:nvPr>
        </p:nvSpPr>
        <p:spPr/>
        <p:txBody>
          <a:bodyPr/>
          <a:lstStyle/>
          <a:p>
            <a:r>
              <a:rPr lang="en-US" dirty="0"/>
              <a:t>There are 5,000 customer data entries.</a:t>
            </a:r>
          </a:p>
          <a:p>
            <a:r>
              <a:rPr lang="en-GB" dirty="0"/>
              <a:t>Originally there were 14 features. However, three of them were not necessary for this specific project: </a:t>
            </a:r>
          </a:p>
          <a:p>
            <a:pPr lvl="1"/>
            <a:r>
              <a:rPr lang="en-GB" dirty="0"/>
              <a:t>ID</a:t>
            </a:r>
          </a:p>
          <a:p>
            <a:pPr lvl="1"/>
            <a:r>
              <a:rPr lang="en-GB" dirty="0"/>
              <a:t>Zip code</a:t>
            </a:r>
          </a:p>
          <a:p>
            <a:pPr lvl="1"/>
            <a:r>
              <a:rPr lang="en-GB" dirty="0"/>
              <a:t>Experience</a:t>
            </a:r>
          </a:p>
          <a:p>
            <a:r>
              <a:rPr lang="en-GB" dirty="0"/>
              <a:t>Clean data: Missing Values, Categorical values, syntax</a:t>
            </a:r>
          </a:p>
        </p:txBody>
      </p:sp>
    </p:spTree>
    <p:extLst>
      <p:ext uri="{BB962C8B-B14F-4D97-AF65-F5344CB8AC3E}">
        <p14:creationId xmlns:p14="http://schemas.microsoft.com/office/powerpoint/2010/main" val="3854804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8B71-85A1-4A3D-839B-A3DCF184D6F0}"/>
              </a:ext>
            </a:extLst>
          </p:cNvPr>
          <p:cNvSpPr>
            <a:spLocks noGrp="1"/>
          </p:cNvSpPr>
          <p:nvPr>
            <p:ph type="title"/>
          </p:nvPr>
        </p:nvSpPr>
        <p:spPr>
          <a:xfrm>
            <a:off x="952500" y="368300"/>
            <a:ext cx="10820400" cy="1485900"/>
          </a:xfrm>
        </p:spPr>
        <p:txBody>
          <a:bodyPr/>
          <a:lstStyle/>
          <a:p>
            <a:r>
              <a:rPr lang="en-US" dirty="0"/>
              <a:t>Explore the data/ Perform In-depth Analysis</a:t>
            </a:r>
            <a:endParaRPr lang="en-GB" dirty="0"/>
          </a:p>
        </p:txBody>
      </p:sp>
      <p:pic>
        <p:nvPicPr>
          <p:cNvPr id="1034" name="Picture 10">
            <a:extLst>
              <a:ext uri="{FF2B5EF4-FFF2-40B4-BE49-F238E27FC236}">
                <a16:creationId xmlns:a16="http://schemas.microsoft.com/office/drawing/2014/main" id="{3BB01716-2FA4-406C-873F-126625C035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62200" y="1111250"/>
            <a:ext cx="7784642" cy="5747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27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28F5-462F-4C0B-831B-018B1B6BC67D}"/>
              </a:ext>
            </a:extLst>
          </p:cNvPr>
          <p:cNvSpPr>
            <a:spLocks noGrp="1"/>
          </p:cNvSpPr>
          <p:nvPr>
            <p:ph type="title"/>
          </p:nvPr>
        </p:nvSpPr>
        <p:spPr>
          <a:xfrm>
            <a:off x="2501900" y="571500"/>
            <a:ext cx="8064500" cy="787400"/>
          </a:xfrm>
        </p:spPr>
        <p:txBody>
          <a:bodyPr/>
          <a:lstStyle/>
          <a:p>
            <a:r>
              <a:rPr lang="en-US" dirty="0"/>
              <a:t>Train and Evaluate Models</a:t>
            </a:r>
            <a:endParaRPr lang="en-GB" dirty="0"/>
          </a:p>
        </p:txBody>
      </p:sp>
      <p:graphicFrame>
        <p:nvGraphicFramePr>
          <p:cNvPr id="7" name="Table 7">
            <a:extLst>
              <a:ext uri="{FF2B5EF4-FFF2-40B4-BE49-F238E27FC236}">
                <a16:creationId xmlns:a16="http://schemas.microsoft.com/office/drawing/2014/main" id="{AB907BE6-1537-4286-BDD9-9B8BDD0AE8C7}"/>
              </a:ext>
            </a:extLst>
          </p:cNvPr>
          <p:cNvGraphicFramePr>
            <a:graphicFrameLocks noGrp="1"/>
          </p:cNvGraphicFramePr>
          <p:nvPr>
            <p:ph idx="1"/>
            <p:extLst>
              <p:ext uri="{D42A27DB-BD31-4B8C-83A1-F6EECF244321}">
                <p14:modId xmlns:p14="http://schemas.microsoft.com/office/powerpoint/2010/main" val="1111119787"/>
              </p:ext>
            </p:extLst>
          </p:nvPr>
        </p:nvGraphicFramePr>
        <p:xfrm>
          <a:off x="1295402" y="2286000"/>
          <a:ext cx="9601195" cy="2966720"/>
        </p:xfrm>
        <a:graphic>
          <a:graphicData uri="http://schemas.openxmlformats.org/drawingml/2006/table">
            <a:tbl>
              <a:tblPr firstRow="1" bandRow="1">
                <a:tableStyleId>{5C22544A-7EE6-4342-B048-85BDC9FD1C3A}</a:tableStyleId>
              </a:tblPr>
              <a:tblGrid>
                <a:gridCol w="2425700">
                  <a:extLst>
                    <a:ext uri="{9D8B030D-6E8A-4147-A177-3AD203B41FA5}">
                      <a16:colId xmlns:a16="http://schemas.microsoft.com/office/drawing/2014/main" val="1740440475"/>
                    </a:ext>
                  </a:extLst>
                </a:gridCol>
                <a:gridCol w="1414778">
                  <a:extLst>
                    <a:ext uri="{9D8B030D-6E8A-4147-A177-3AD203B41FA5}">
                      <a16:colId xmlns:a16="http://schemas.microsoft.com/office/drawing/2014/main" val="4068022794"/>
                    </a:ext>
                  </a:extLst>
                </a:gridCol>
                <a:gridCol w="1920239">
                  <a:extLst>
                    <a:ext uri="{9D8B030D-6E8A-4147-A177-3AD203B41FA5}">
                      <a16:colId xmlns:a16="http://schemas.microsoft.com/office/drawing/2014/main" val="3237364633"/>
                    </a:ext>
                  </a:extLst>
                </a:gridCol>
                <a:gridCol w="1920239">
                  <a:extLst>
                    <a:ext uri="{9D8B030D-6E8A-4147-A177-3AD203B41FA5}">
                      <a16:colId xmlns:a16="http://schemas.microsoft.com/office/drawing/2014/main" val="1798791638"/>
                    </a:ext>
                  </a:extLst>
                </a:gridCol>
                <a:gridCol w="1920239">
                  <a:extLst>
                    <a:ext uri="{9D8B030D-6E8A-4147-A177-3AD203B41FA5}">
                      <a16:colId xmlns:a16="http://schemas.microsoft.com/office/drawing/2014/main" val="2346666357"/>
                    </a:ext>
                  </a:extLst>
                </a:gridCol>
              </a:tblGrid>
              <a:tr h="370840">
                <a:tc>
                  <a:txBody>
                    <a:bodyPr/>
                    <a:lstStyle/>
                    <a:p>
                      <a:endParaRPr lang="en-GB" dirty="0"/>
                    </a:p>
                  </a:txBody>
                  <a:tcPr/>
                </a:tc>
                <a:tc>
                  <a:txBody>
                    <a:bodyPr/>
                    <a:lstStyle/>
                    <a:p>
                      <a:r>
                        <a:rPr lang="en-US" dirty="0"/>
                        <a:t>Accuracy</a:t>
                      </a:r>
                      <a:endParaRPr lang="en-GB" dirty="0"/>
                    </a:p>
                  </a:txBody>
                  <a:tcPr>
                    <a:lnR w="12700" cmpd="sng">
                      <a:noFill/>
                    </a:lnR>
                  </a:tcPr>
                </a:tc>
                <a:tc>
                  <a:txBody>
                    <a:bodyPr/>
                    <a:lstStyle/>
                    <a:p>
                      <a:r>
                        <a:rPr lang="en-US" dirty="0"/>
                        <a:t>F1 </a:t>
                      </a:r>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dirty="0"/>
                        <a:t>Precision </a:t>
                      </a:r>
                      <a:endParaRPr lang="en-GB" dirty="0"/>
                    </a:p>
                  </a:txBody>
                  <a:tcPr>
                    <a:lnL w="12700" cmpd="sng">
                      <a:noFill/>
                    </a:lnL>
                  </a:tcPr>
                </a:tc>
                <a:tc>
                  <a:txBody>
                    <a:bodyPr/>
                    <a:lstStyle/>
                    <a:p>
                      <a:r>
                        <a:rPr lang="en-US" dirty="0"/>
                        <a:t>Recall</a:t>
                      </a:r>
                      <a:endParaRPr lang="en-GB" dirty="0"/>
                    </a:p>
                  </a:txBody>
                  <a:tcPr/>
                </a:tc>
                <a:extLst>
                  <a:ext uri="{0D108BD9-81ED-4DB2-BD59-A6C34878D82A}">
                    <a16:rowId xmlns:a16="http://schemas.microsoft.com/office/drawing/2014/main" val="3560312344"/>
                  </a:ext>
                </a:extLst>
              </a:tr>
              <a:tr h="370840">
                <a:tc>
                  <a:txBody>
                    <a:bodyPr/>
                    <a:lstStyle/>
                    <a:p>
                      <a:r>
                        <a:rPr lang="en-US" dirty="0"/>
                        <a:t>Logistic Regression</a:t>
                      </a:r>
                      <a:endParaRPr lang="en-GB" dirty="0"/>
                    </a:p>
                  </a:txBody>
                  <a:tcPr/>
                </a:tc>
                <a:tc>
                  <a:txBody>
                    <a:bodyPr/>
                    <a:lstStyle/>
                    <a:p>
                      <a:r>
                        <a:rPr lang="en-US" dirty="0"/>
                        <a:t>0.96</a:t>
                      </a:r>
                      <a:endParaRPr lang="en-GB" dirty="0"/>
                    </a:p>
                  </a:txBody>
                  <a:tcPr>
                    <a:lnR w="12700" cmpd="sng">
                      <a:noFill/>
                    </a:lnR>
                    <a:solidFill>
                      <a:schemeClr val="accent1">
                        <a:tint val="40000"/>
                      </a:schemeClr>
                    </a:solidFill>
                  </a:tcPr>
                </a:tc>
                <a:tc>
                  <a:txBody>
                    <a:bodyPr/>
                    <a:lstStyle/>
                    <a:p>
                      <a:r>
                        <a:rPr lang="en-US" dirty="0"/>
                        <a:t>0.76</a:t>
                      </a:r>
                      <a:endParaRPr lang="en-GB"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dirty="0"/>
                        <a:t>0.89</a:t>
                      </a:r>
                      <a:endParaRPr lang="en-GB" dirty="0"/>
                    </a:p>
                  </a:txBody>
                  <a:tcPr>
                    <a:lnL w="12700" cmpd="sng">
                      <a:noFill/>
                    </a:lnL>
                  </a:tcPr>
                </a:tc>
                <a:tc>
                  <a:txBody>
                    <a:bodyPr/>
                    <a:lstStyle/>
                    <a:p>
                      <a:r>
                        <a:rPr lang="en-US" dirty="0"/>
                        <a:t>0.65</a:t>
                      </a:r>
                      <a:endParaRPr lang="en-GB" dirty="0"/>
                    </a:p>
                  </a:txBody>
                  <a:tcPr/>
                </a:tc>
                <a:extLst>
                  <a:ext uri="{0D108BD9-81ED-4DB2-BD59-A6C34878D82A}">
                    <a16:rowId xmlns:a16="http://schemas.microsoft.com/office/drawing/2014/main" val="3150981513"/>
                  </a:ext>
                </a:extLst>
              </a:tr>
              <a:tr h="370840">
                <a:tc>
                  <a:txBody>
                    <a:bodyPr/>
                    <a:lstStyle/>
                    <a:p>
                      <a:r>
                        <a:rPr lang="en-US" dirty="0"/>
                        <a:t>KNN</a:t>
                      </a:r>
                      <a:endParaRPr lang="en-GB" dirty="0"/>
                    </a:p>
                  </a:txBody>
                  <a:tcPr/>
                </a:tc>
                <a:tc>
                  <a:txBody>
                    <a:bodyPr/>
                    <a:lstStyle/>
                    <a:p>
                      <a:r>
                        <a:rPr lang="en-US" dirty="0"/>
                        <a:t>0.95</a:t>
                      </a:r>
                      <a:endParaRPr lang="en-GB" dirty="0"/>
                    </a:p>
                  </a:txBody>
                  <a:tcPr>
                    <a:lnR w="12700" cmpd="sng">
                      <a:noFill/>
                    </a:lnR>
                  </a:tcPr>
                </a:tc>
                <a:tc>
                  <a:txBody>
                    <a:bodyPr/>
                    <a:lstStyle/>
                    <a:p>
                      <a:r>
                        <a:rPr lang="en-US" dirty="0"/>
                        <a:t>0.70</a:t>
                      </a:r>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0.92</a:t>
                      </a:r>
                      <a:endParaRPr lang="en-GB" dirty="0"/>
                    </a:p>
                  </a:txBody>
                  <a:tcPr>
                    <a:lnL w="12700" cmpd="sng">
                      <a:noFill/>
                    </a:lnL>
                  </a:tcPr>
                </a:tc>
                <a:tc>
                  <a:txBody>
                    <a:bodyPr/>
                    <a:lstStyle/>
                    <a:p>
                      <a:r>
                        <a:rPr lang="en-US" dirty="0"/>
                        <a:t>0.56</a:t>
                      </a:r>
                      <a:endParaRPr lang="en-GB" dirty="0"/>
                    </a:p>
                  </a:txBody>
                  <a:tcPr/>
                </a:tc>
                <a:extLst>
                  <a:ext uri="{0D108BD9-81ED-4DB2-BD59-A6C34878D82A}">
                    <a16:rowId xmlns:a16="http://schemas.microsoft.com/office/drawing/2014/main" val="2940016823"/>
                  </a:ext>
                </a:extLst>
              </a:tr>
              <a:tr h="370840">
                <a:tc>
                  <a:txBody>
                    <a:bodyPr/>
                    <a:lstStyle/>
                    <a:p>
                      <a:r>
                        <a:rPr lang="en-US" dirty="0"/>
                        <a:t>Decision Tree</a:t>
                      </a:r>
                      <a:endParaRPr lang="en-GB" dirty="0"/>
                    </a:p>
                  </a:txBody>
                  <a:tcPr/>
                </a:tc>
                <a:tc>
                  <a:txBody>
                    <a:bodyPr/>
                    <a:lstStyle/>
                    <a:p>
                      <a:r>
                        <a:rPr lang="en-US" dirty="0"/>
                        <a:t>0.98</a:t>
                      </a:r>
                      <a:endParaRPr lang="en-GB" dirty="0"/>
                    </a:p>
                  </a:txBody>
                  <a:tcPr>
                    <a:lnR w="12700" cmpd="sng">
                      <a:noFill/>
                    </a:lnR>
                  </a:tcPr>
                </a:tc>
                <a:tc>
                  <a:txBody>
                    <a:bodyPr/>
                    <a:lstStyle/>
                    <a:p>
                      <a:r>
                        <a:rPr lang="en-US" dirty="0"/>
                        <a:t>0.90</a:t>
                      </a:r>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0.90</a:t>
                      </a:r>
                      <a:endParaRPr lang="en-GB" dirty="0"/>
                    </a:p>
                  </a:txBody>
                  <a:tcPr>
                    <a:lnL w="12700" cmpd="sng">
                      <a:noFill/>
                    </a:lnL>
                  </a:tcPr>
                </a:tc>
                <a:tc>
                  <a:txBody>
                    <a:bodyPr/>
                    <a:lstStyle/>
                    <a:p>
                      <a:r>
                        <a:rPr lang="en-US" dirty="0"/>
                        <a:t>0.91</a:t>
                      </a:r>
                      <a:endParaRPr lang="en-GB" dirty="0"/>
                    </a:p>
                  </a:txBody>
                  <a:tcPr/>
                </a:tc>
                <a:extLst>
                  <a:ext uri="{0D108BD9-81ED-4DB2-BD59-A6C34878D82A}">
                    <a16:rowId xmlns:a16="http://schemas.microsoft.com/office/drawing/2014/main" val="2327717897"/>
                  </a:ext>
                </a:extLst>
              </a:tr>
              <a:tr h="370840">
                <a:tc>
                  <a:txBody>
                    <a:bodyPr/>
                    <a:lstStyle/>
                    <a:p>
                      <a:r>
                        <a:rPr lang="en-US" dirty="0"/>
                        <a:t>Random Forest</a:t>
                      </a:r>
                      <a:endParaRPr lang="en-GB" dirty="0"/>
                    </a:p>
                  </a:txBody>
                  <a:tcPr/>
                </a:tc>
                <a:tc>
                  <a:txBody>
                    <a:bodyPr/>
                    <a:lstStyle/>
                    <a:p>
                      <a:r>
                        <a:rPr lang="en-US" dirty="0"/>
                        <a:t>0.98</a:t>
                      </a:r>
                      <a:endParaRPr lang="en-GB" dirty="0"/>
                    </a:p>
                  </a:txBody>
                  <a:tcPr>
                    <a:lnR w="12700" cmpd="sng">
                      <a:noFill/>
                    </a:lnR>
                  </a:tcPr>
                </a:tc>
                <a:tc>
                  <a:txBody>
                    <a:bodyPr/>
                    <a:lstStyle/>
                    <a:p>
                      <a:r>
                        <a:rPr lang="en-US" dirty="0"/>
                        <a:t>0.91</a:t>
                      </a:r>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0.98</a:t>
                      </a:r>
                      <a:endParaRPr lang="en-GB" dirty="0"/>
                    </a:p>
                  </a:txBody>
                  <a:tcPr>
                    <a:lnL w="12700" cmpd="sng">
                      <a:noFill/>
                    </a:lnL>
                  </a:tcPr>
                </a:tc>
                <a:tc>
                  <a:txBody>
                    <a:bodyPr/>
                    <a:lstStyle/>
                    <a:p>
                      <a:r>
                        <a:rPr lang="en-US" dirty="0"/>
                        <a:t>0.85</a:t>
                      </a:r>
                      <a:endParaRPr lang="en-GB" dirty="0"/>
                    </a:p>
                  </a:txBody>
                  <a:tcPr/>
                </a:tc>
                <a:extLst>
                  <a:ext uri="{0D108BD9-81ED-4DB2-BD59-A6C34878D82A}">
                    <a16:rowId xmlns:a16="http://schemas.microsoft.com/office/drawing/2014/main" val="1813616940"/>
                  </a:ext>
                </a:extLst>
              </a:tr>
              <a:tr h="370840">
                <a:tc>
                  <a:txBody>
                    <a:bodyPr/>
                    <a:lstStyle/>
                    <a:p>
                      <a:r>
                        <a:rPr lang="en-US" dirty="0"/>
                        <a:t>AdaBoost</a:t>
                      </a:r>
                      <a:endParaRPr lang="en-GB" dirty="0"/>
                    </a:p>
                  </a:txBody>
                  <a:tcPr/>
                </a:tc>
                <a:tc>
                  <a:txBody>
                    <a:bodyPr/>
                    <a:lstStyle/>
                    <a:p>
                      <a:r>
                        <a:rPr lang="en-US" dirty="0"/>
                        <a:t>0.97</a:t>
                      </a:r>
                      <a:endParaRPr lang="en-GB" dirty="0"/>
                    </a:p>
                  </a:txBody>
                  <a:tcPr>
                    <a:lnR w="12700" cmpd="sng">
                      <a:noFill/>
                    </a:lnR>
                  </a:tcPr>
                </a:tc>
                <a:tc>
                  <a:txBody>
                    <a:bodyPr/>
                    <a:lstStyle/>
                    <a:p>
                      <a:r>
                        <a:rPr lang="en-US" dirty="0"/>
                        <a:t>0.82</a:t>
                      </a:r>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0.92</a:t>
                      </a:r>
                      <a:endParaRPr lang="en-GB" dirty="0"/>
                    </a:p>
                  </a:txBody>
                  <a:tcPr>
                    <a:lnL w="12700" cmpd="sng">
                      <a:noFill/>
                    </a:lnL>
                  </a:tcPr>
                </a:tc>
                <a:tc>
                  <a:txBody>
                    <a:bodyPr/>
                    <a:lstStyle/>
                    <a:p>
                      <a:r>
                        <a:rPr lang="en-US" dirty="0"/>
                        <a:t>0.75</a:t>
                      </a:r>
                      <a:endParaRPr lang="en-GB" dirty="0"/>
                    </a:p>
                  </a:txBody>
                  <a:tcPr/>
                </a:tc>
                <a:extLst>
                  <a:ext uri="{0D108BD9-81ED-4DB2-BD59-A6C34878D82A}">
                    <a16:rowId xmlns:a16="http://schemas.microsoft.com/office/drawing/2014/main" val="2185040298"/>
                  </a:ext>
                </a:extLst>
              </a:tr>
              <a:tr h="370840">
                <a:tc>
                  <a:txBody>
                    <a:bodyPr/>
                    <a:lstStyle/>
                    <a:p>
                      <a:r>
                        <a:rPr lang="en-US" dirty="0"/>
                        <a:t>Gradient Boosting</a:t>
                      </a:r>
                      <a:endParaRPr lang="en-GB" dirty="0"/>
                    </a:p>
                  </a:txBody>
                  <a:tcPr/>
                </a:tc>
                <a:tc>
                  <a:txBody>
                    <a:bodyPr/>
                    <a:lstStyle/>
                    <a:p>
                      <a:r>
                        <a:rPr lang="en-US" dirty="0"/>
                        <a:t>0.99</a:t>
                      </a:r>
                      <a:endParaRPr lang="en-GB" dirty="0"/>
                    </a:p>
                  </a:txBody>
                  <a:tcPr>
                    <a:lnR w="12700" cmpd="sng">
                      <a:noFill/>
                    </a:lnR>
                  </a:tcPr>
                </a:tc>
                <a:tc>
                  <a:txBody>
                    <a:bodyPr/>
                    <a:lstStyle/>
                    <a:p>
                      <a:r>
                        <a:rPr lang="en-US" dirty="0"/>
                        <a:t>0.92</a:t>
                      </a:r>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0.97</a:t>
                      </a:r>
                      <a:endParaRPr lang="en-GB" dirty="0"/>
                    </a:p>
                  </a:txBody>
                  <a:tcPr>
                    <a:lnL w="12700" cmpd="sng">
                      <a:noFill/>
                    </a:lnL>
                  </a:tcPr>
                </a:tc>
                <a:tc>
                  <a:txBody>
                    <a:bodyPr/>
                    <a:lstStyle/>
                    <a:p>
                      <a:r>
                        <a:rPr lang="en-US" dirty="0"/>
                        <a:t>0.88</a:t>
                      </a:r>
                      <a:endParaRPr lang="en-GB" dirty="0"/>
                    </a:p>
                  </a:txBody>
                  <a:tcPr/>
                </a:tc>
                <a:extLst>
                  <a:ext uri="{0D108BD9-81ED-4DB2-BD59-A6C34878D82A}">
                    <a16:rowId xmlns:a16="http://schemas.microsoft.com/office/drawing/2014/main" val="3824173663"/>
                  </a:ext>
                </a:extLst>
              </a:tr>
              <a:tr h="370840">
                <a:tc>
                  <a:txBody>
                    <a:bodyPr/>
                    <a:lstStyle/>
                    <a:p>
                      <a:r>
                        <a:rPr lang="en-US" dirty="0" err="1"/>
                        <a:t>XGBoost</a:t>
                      </a:r>
                      <a:endParaRPr lang="en-GB" dirty="0"/>
                    </a:p>
                  </a:txBody>
                  <a:tcPr>
                    <a:solidFill>
                      <a:srgbClr val="92D050"/>
                    </a:solidFill>
                  </a:tcPr>
                </a:tc>
                <a:tc>
                  <a:txBody>
                    <a:bodyPr/>
                    <a:lstStyle/>
                    <a:p>
                      <a:r>
                        <a:rPr lang="en-US" dirty="0"/>
                        <a:t>0.99</a:t>
                      </a:r>
                      <a:endParaRPr lang="en-GB" dirty="0"/>
                    </a:p>
                  </a:txBody>
                  <a:tcPr>
                    <a:lnR w="12700" cmpd="sng">
                      <a:noFill/>
                    </a:lnR>
                    <a:solidFill>
                      <a:srgbClr val="92D050"/>
                    </a:solidFill>
                  </a:tcPr>
                </a:tc>
                <a:tc>
                  <a:txBody>
                    <a:bodyPr/>
                    <a:lstStyle/>
                    <a:p>
                      <a:r>
                        <a:rPr lang="en-US" dirty="0"/>
                        <a:t>0.93</a:t>
                      </a:r>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2D050"/>
                    </a:solidFill>
                  </a:tcPr>
                </a:tc>
                <a:tc>
                  <a:txBody>
                    <a:bodyPr/>
                    <a:lstStyle/>
                    <a:p>
                      <a:r>
                        <a:rPr lang="en-US" dirty="0"/>
                        <a:t>0.95</a:t>
                      </a:r>
                      <a:endParaRPr lang="en-GB" dirty="0"/>
                    </a:p>
                  </a:txBody>
                  <a:tcPr>
                    <a:lnL w="12700" cmpd="sng">
                      <a:noFill/>
                    </a:lnL>
                    <a:solidFill>
                      <a:srgbClr val="92D050"/>
                    </a:solidFill>
                  </a:tcPr>
                </a:tc>
                <a:tc>
                  <a:txBody>
                    <a:bodyPr/>
                    <a:lstStyle/>
                    <a:p>
                      <a:r>
                        <a:rPr lang="en-US" dirty="0"/>
                        <a:t>0.91</a:t>
                      </a:r>
                      <a:endParaRPr lang="en-GB" dirty="0"/>
                    </a:p>
                  </a:txBody>
                  <a:tcPr>
                    <a:solidFill>
                      <a:srgbClr val="92D050"/>
                    </a:solidFill>
                  </a:tcPr>
                </a:tc>
                <a:extLst>
                  <a:ext uri="{0D108BD9-81ED-4DB2-BD59-A6C34878D82A}">
                    <a16:rowId xmlns:a16="http://schemas.microsoft.com/office/drawing/2014/main" val="965029958"/>
                  </a:ext>
                </a:extLst>
              </a:tr>
            </a:tbl>
          </a:graphicData>
        </a:graphic>
      </p:graphicFrame>
    </p:spTree>
    <p:extLst>
      <p:ext uri="{BB962C8B-B14F-4D97-AF65-F5344CB8AC3E}">
        <p14:creationId xmlns:p14="http://schemas.microsoft.com/office/powerpoint/2010/main" val="2414523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14ECE-A6FA-4F17-BDF9-B695673F0F59}"/>
              </a:ext>
            </a:extLst>
          </p:cNvPr>
          <p:cNvSpPr>
            <a:spLocks noGrp="1"/>
          </p:cNvSpPr>
          <p:nvPr>
            <p:ph type="title"/>
          </p:nvPr>
        </p:nvSpPr>
        <p:spPr>
          <a:xfrm>
            <a:off x="4953000" y="736600"/>
            <a:ext cx="2286000" cy="838200"/>
          </a:xfrm>
        </p:spPr>
        <p:txBody>
          <a:bodyPr/>
          <a:lstStyle/>
          <a:p>
            <a:r>
              <a:rPr lang="en-US" dirty="0"/>
              <a:t>Results</a:t>
            </a:r>
            <a:endParaRPr lang="en-GB" dirty="0"/>
          </a:p>
        </p:txBody>
      </p:sp>
      <p:sp>
        <p:nvSpPr>
          <p:cNvPr id="3" name="Content Placeholder 2">
            <a:extLst>
              <a:ext uri="{FF2B5EF4-FFF2-40B4-BE49-F238E27FC236}">
                <a16:creationId xmlns:a16="http://schemas.microsoft.com/office/drawing/2014/main" id="{42EFCE32-E8E9-432B-A99A-2651F9369DAB}"/>
              </a:ext>
            </a:extLst>
          </p:cNvPr>
          <p:cNvSpPr>
            <a:spLocks noGrp="1"/>
          </p:cNvSpPr>
          <p:nvPr>
            <p:ph idx="1"/>
          </p:nvPr>
        </p:nvSpPr>
        <p:spPr>
          <a:xfrm>
            <a:off x="1371600" y="2286000"/>
            <a:ext cx="9601200" cy="4292600"/>
          </a:xfrm>
        </p:spPr>
        <p:txBody>
          <a:bodyPr/>
          <a:lstStyle/>
          <a:p>
            <a:r>
              <a:rPr lang="en-US" dirty="0"/>
              <a:t>400 customers in the test dataset </a:t>
            </a:r>
          </a:p>
          <a:p>
            <a:r>
              <a:rPr lang="en-US" dirty="0"/>
              <a:t>Using the normal approach only 9.5% will convert to Personal Loan.</a:t>
            </a:r>
          </a:p>
          <a:p>
            <a:r>
              <a:rPr lang="en-US" dirty="0"/>
              <a:t>expensive process, </a:t>
            </a:r>
          </a:p>
          <a:p>
            <a:r>
              <a:rPr lang="en-US" dirty="0"/>
              <a:t>marketing strategy is general to all 400 customers </a:t>
            </a:r>
          </a:p>
          <a:p>
            <a:endParaRPr lang="en-US" dirty="0"/>
          </a:p>
          <a:p>
            <a:r>
              <a:rPr lang="en-US" dirty="0" err="1"/>
              <a:t>XGBoost</a:t>
            </a:r>
            <a:r>
              <a:rPr lang="en-US" dirty="0"/>
              <a:t> classification selects customers with +50% chance of becoming Personal Loan Customers. </a:t>
            </a:r>
          </a:p>
          <a:p>
            <a:r>
              <a:rPr lang="en-US" dirty="0"/>
              <a:t>38 Customers selected </a:t>
            </a:r>
          </a:p>
          <a:p>
            <a:r>
              <a:rPr lang="en-GB" dirty="0"/>
              <a:t>35 actually converted to Personal Loan Customers</a:t>
            </a:r>
          </a:p>
        </p:txBody>
      </p:sp>
    </p:spTree>
    <p:extLst>
      <p:ext uri="{BB962C8B-B14F-4D97-AF65-F5344CB8AC3E}">
        <p14:creationId xmlns:p14="http://schemas.microsoft.com/office/powerpoint/2010/main" val="2612386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BE6B-D0EE-493D-8C3D-41FD64C339B9}"/>
              </a:ext>
            </a:extLst>
          </p:cNvPr>
          <p:cNvSpPr>
            <a:spLocks noGrp="1"/>
          </p:cNvSpPr>
          <p:nvPr>
            <p:ph type="title"/>
          </p:nvPr>
        </p:nvSpPr>
        <p:spPr>
          <a:xfrm>
            <a:off x="2501900" y="127000"/>
            <a:ext cx="8267700" cy="876300"/>
          </a:xfrm>
        </p:spPr>
        <p:txBody>
          <a:bodyPr/>
          <a:lstStyle/>
          <a:p>
            <a:r>
              <a:rPr lang="en-US" dirty="0"/>
              <a:t>Recommendations – General</a:t>
            </a:r>
            <a:endParaRPr lang="en-GB" dirty="0"/>
          </a:p>
        </p:txBody>
      </p:sp>
      <p:pic>
        <p:nvPicPr>
          <p:cNvPr id="4" name="Content Placeholder 3">
            <a:extLst>
              <a:ext uri="{FF2B5EF4-FFF2-40B4-BE49-F238E27FC236}">
                <a16:creationId xmlns:a16="http://schemas.microsoft.com/office/drawing/2014/main" id="{C5C3E11A-A9E6-4B85-BB55-85F7B99AB0DA}"/>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19300" y="1143000"/>
            <a:ext cx="7886700" cy="5588000"/>
          </a:xfrm>
          <a:prstGeom prst="rect">
            <a:avLst/>
          </a:prstGeom>
          <a:noFill/>
          <a:ln>
            <a:noFill/>
          </a:ln>
        </p:spPr>
      </p:pic>
    </p:spTree>
    <p:extLst>
      <p:ext uri="{BB962C8B-B14F-4D97-AF65-F5344CB8AC3E}">
        <p14:creationId xmlns:p14="http://schemas.microsoft.com/office/powerpoint/2010/main" val="82897009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purl.org/dc/dcmitype/"/>
    <ds:schemaRef ds:uri="http://schemas.microsoft.com/office/infopath/2007/PartnerControls"/>
    <ds:schemaRef ds:uri="71af3243-3dd4-4a8d-8c0d-dd76da1f02a5"/>
    <ds:schemaRef ds:uri="http://schemas.microsoft.com/office/2006/documentManagement/types"/>
    <ds:schemaRef ds:uri="http://www.w3.org/XML/1998/namespace"/>
    <ds:schemaRef ds:uri="http://purl.org/dc/elements/1.1/"/>
    <ds:schemaRef ds:uri="http://schemas.openxmlformats.org/package/2006/metadata/core-properties"/>
    <ds:schemaRef ds:uri="16c05727-aa75-4e4a-9b5f-8a80a1165891"/>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200</TotalTime>
  <Words>1194</Words>
  <Application>Microsoft Office PowerPoint</Application>
  <PresentationFormat>Widescreen</PresentationFormat>
  <Paragraphs>132</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Franklin Gothic Book</vt:lpstr>
      <vt:lpstr>Crop</vt:lpstr>
      <vt:lpstr>XLS Bank Marketing Loan Model</vt:lpstr>
      <vt:lpstr>Problem Statement</vt:lpstr>
      <vt:lpstr>Business Value</vt:lpstr>
      <vt:lpstr>Methodology</vt:lpstr>
      <vt:lpstr>Collect Raw Data and Process the data</vt:lpstr>
      <vt:lpstr>Explore the data/ Perform In-depth Analysis</vt:lpstr>
      <vt:lpstr>Train and Evaluate Models</vt:lpstr>
      <vt:lpstr>Results</vt:lpstr>
      <vt:lpstr>Recommendations – General</vt:lpstr>
      <vt:lpstr>Recommendations – Education</vt:lpstr>
      <vt:lpstr>Recommendations – Family</vt:lpstr>
      <vt:lpstr>Recommendations – Income VS Education and Family</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XLS Bank Marketing Loan Model</dc:title>
  <dc:creator>Erik Castro</dc:creator>
  <cp:lastModifiedBy>Erik Castro</cp:lastModifiedBy>
  <cp:revision>19</cp:revision>
  <dcterms:created xsi:type="dcterms:W3CDTF">2021-01-14T10:16:00Z</dcterms:created>
  <dcterms:modified xsi:type="dcterms:W3CDTF">2021-01-14T13:52:30Z</dcterms:modified>
</cp:coreProperties>
</file>